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12192000"/>
  <p:embeddedFontLst>
    <p:embeddedFont>
      <p:font typeface="MiSans" panose="020B0604020202020204" charset="-122"/>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227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187555" cy="687578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859790" y="1950085"/>
            <a:ext cx="6831330" cy="2115820"/>
          </a:xfrm>
          <a:prstGeom prst="rect">
            <a:avLst/>
          </a:prstGeom>
          <a:noFill/>
          <a:ln/>
        </p:spPr>
        <p:txBody>
          <a:bodyPr wrap="square" lIns="91440" tIns="45720" rIns="91440" bIns="45720" rtlCol="0" anchor="t"/>
          <a:lstStyle/>
          <a:p>
            <a:pPr>
              <a:lnSpc>
                <a:spcPct val="120000"/>
              </a:lnSpc>
            </a:pPr>
            <a:r>
              <a:rPr lang="en-US" sz="5400" b="1" dirty="0">
                <a:solidFill>
                  <a:srgbClr val="FFFFFF"/>
                </a:solidFill>
                <a:latin typeface="MiSans" pitchFamily="34" charset="0"/>
                <a:ea typeface="MiSans" pitchFamily="34" charset="-122"/>
                <a:cs typeface="MiSans" pitchFamily="34" charset="-120"/>
              </a:rPr>
              <a:t>AI Around You: Hidden Helpers</a:t>
            </a:r>
            <a:endParaRPr lang="en-US" sz="1600" dirty="0"/>
          </a:p>
        </p:txBody>
      </p:sp>
      <p:sp>
        <p:nvSpPr>
          <p:cNvPr id="7" name="Shape 5"/>
          <p:cNvSpPr/>
          <p:nvPr/>
        </p:nvSpPr>
        <p:spPr>
          <a:xfrm>
            <a:off x="941070" y="4754245"/>
            <a:ext cx="2057400" cy="518160"/>
          </a:xfrm>
          <a:prstGeom prst="roundRect">
            <a:avLst>
              <a:gd name="adj" fmla="val 50000"/>
            </a:avLst>
          </a:prstGeom>
          <a:solidFill>
            <a:srgbClr val="FFFFFF"/>
          </a:solidFill>
          <a:ln/>
        </p:spPr>
      </p:sp>
      <p:sp>
        <p:nvSpPr>
          <p:cNvPr id="8" name="Text 6"/>
          <p:cNvSpPr/>
          <p:nvPr/>
        </p:nvSpPr>
        <p:spPr>
          <a:xfrm>
            <a:off x="941070" y="4754245"/>
            <a:ext cx="2057400" cy="51816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7"/>
          <p:cNvSpPr/>
          <p:nvPr/>
        </p:nvSpPr>
        <p:spPr>
          <a:xfrm>
            <a:off x="845185" y="4813935"/>
            <a:ext cx="2249805" cy="400110"/>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2E7F"/>
                </a:solidFill>
                <a:latin typeface="MiSans" pitchFamily="34" charset="0"/>
                <a:ea typeface="MiSans" pitchFamily="34" charset="-122"/>
                <a:cs typeface="MiSans" pitchFamily="34" charset="-120"/>
              </a:rPr>
              <a:t>Sean Wong</a:t>
            </a:r>
            <a:endParaRPr lang="en-US" sz="1600" dirty="0"/>
          </a:p>
        </p:txBody>
      </p:sp>
      <p:sp>
        <p:nvSpPr>
          <p:cNvPr id="10" name="Shape 8"/>
          <p:cNvSpPr/>
          <p:nvPr/>
        </p:nvSpPr>
        <p:spPr>
          <a:xfrm>
            <a:off x="3323590" y="4754245"/>
            <a:ext cx="2057400" cy="518160"/>
          </a:xfrm>
          <a:prstGeom prst="roundRect">
            <a:avLst>
              <a:gd name="adj" fmla="val 50000"/>
            </a:avLst>
          </a:prstGeom>
          <a:solidFill>
            <a:srgbClr val="FFFFFF"/>
          </a:solidFill>
          <a:ln/>
        </p:spPr>
      </p:sp>
      <p:sp>
        <p:nvSpPr>
          <p:cNvPr id="11" name="Text 9"/>
          <p:cNvSpPr/>
          <p:nvPr/>
        </p:nvSpPr>
        <p:spPr>
          <a:xfrm>
            <a:off x="3323590" y="4754245"/>
            <a:ext cx="2057400" cy="51816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10"/>
          <p:cNvSpPr/>
          <p:nvPr/>
        </p:nvSpPr>
        <p:spPr>
          <a:xfrm>
            <a:off x="3227705" y="4813935"/>
            <a:ext cx="2249805"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2E7F"/>
                </a:solidFill>
                <a:latin typeface="MiSans" pitchFamily="34" charset="0"/>
                <a:ea typeface="MiSans" pitchFamily="34" charset="-122"/>
                <a:cs typeface="MiSans" pitchFamily="34" charset="-120"/>
              </a:rPr>
              <a:t>2025/01/01</a:t>
            </a:r>
            <a:endParaRPr lang="en-US" sz="1600" dirty="0"/>
          </a:p>
        </p:txBody>
      </p:sp>
      <p:sp>
        <p:nvSpPr>
          <p:cNvPr id="13" name="Shape 11"/>
          <p:cNvSpPr/>
          <p:nvPr/>
        </p:nvSpPr>
        <p:spPr>
          <a:xfrm>
            <a:off x="852805" y="469900"/>
            <a:ext cx="106680" cy="106680"/>
          </a:xfrm>
          <a:prstGeom prst="ellipse">
            <a:avLst/>
          </a:prstGeom>
          <a:solidFill>
            <a:srgbClr val="FFFFFF"/>
          </a:solidFill>
          <a:ln/>
        </p:spPr>
      </p:sp>
      <p:sp>
        <p:nvSpPr>
          <p:cNvPr id="14" name="Text 12"/>
          <p:cNvSpPr/>
          <p:nvPr/>
        </p:nvSpPr>
        <p:spPr>
          <a:xfrm>
            <a:off x="85280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16" name="Text 14"/>
          <p:cNvSpPr/>
          <p:nvPr/>
        </p:nvSpPr>
        <p:spPr>
          <a:xfrm>
            <a:off x="113665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1420495" y="469900"/>
            <a:ext cx="106680" cy="106680"/>
          </a:xfrm>
          <a:prstGeom prst="ellipse">
            <a:avLst/>
          </a:prstGeom>
          <a:solidFill>
            <a:srgbClr val="FFFFFF"/>
          </a:solidFill>
          <a:ln/>
        </p:spPr>
      </p:sp>
      <p:sp>
        <p:nvSpPr>
          <p:cNvPr id="18" name="Text 16"/>
          <p:cNvSpPr/>
          <p:nvPr/>
        </p:nvSpPr>
        <p:spPr>
          <a:xfrm>
            <a:off x="142049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20" name="Text 18"/>
          <p:cNvSpPr/>
          <p:nvPr/>
        </p:nvSpPr>
        <p:spPr>
          <a:xfrm>
            <a:off x="170434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1988185" y="469900"/>
            <a:ext cx="106680" cy="106680"/>
          </a:xfrm>
          <a:prstGeom prst="ellipse">
            <a:avLst/>
          </a:prstGeom>
          <a:solidFill>
            <a:srgbClr val="FFFFFF"/>
          </a:solidFill>
          <a:ln/>
        </p:spPr>
      </p:sp>
      <p:sp>
        <p:nvSpPr>
          <p:cNvPr id="22" name="Text 20"/>
          <p:cNvSpPr/>
          <p:nvPr/>
        </p:nvSpPr>
        <p:spPr>
          <a:xfrm>
            <a:off x="198818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24" name="Text 22"/>
          <p:cNvSpPr/>
          <p:nvPr/>
        </p:nvSpPr>
        <p:spPr>
          <a:xfrm>
            <a:off x="22720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3"/>
          <p:cNvSpPr/>
          <p:nvPr/>
        </p:nvSpPr>
        <p:spPr>
          <a:xfrm>
            <a:off x="11456035" y="381635"/>
            <a:ext cx="351155" cy="43815"/>
          </a:xfrm>
          <a:prstGeom prst="roundRect">
            <a:avLst>
              <a:gd name="adj" fmla="val 50000"/>
            </a:avLst>
          </a:prstGeom>
          <a:solidFill>
            <a:srgbClr val="FFFFFF"/>
          </a:solidFill>
          <a:ln/>
        </p:spPr>
      </p:sp>
      <p:sp>
        <p:nvSpPr>
          <p:cNvPr id="26" name="Text 24"/>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11456035" y="501650"/>
            <a:ext cx="351155" cy="43815"/>
          </a:xfrm>
          <a:prstGeom prst="roundRect">
            <a:avLst>
              <a:gd name="adj" fmla="val 50000"/>
            </a:avLst>
          </a:prstGeom>
          <a:solidFill>
            <a:srgbClr val="FFFFFF"/>
          </a:solidFill>
          <a:ln/>
        </p:spPr>
      </p:sp>
      <p:sp>
        <p:nvSpPr>
          <p:cNvPr id="28" name="Text 26"/>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7"/>
          <p:cNvSpPr/>
          <p:nvPr/>
        </p:nvSpPr>
        <p:spPr>
          <a:xfrm>
            <a:off x="11456035" y="621665"/>
            <a:ext cx="351155" cy="43815"/>
          </a:xfrm>
          <a:prstGeom prst="roundRect">
            <a:avLst>
              <a:gd name="adj" fmla="val 50000"/>
            </a:avLst>
          </a:prstGeom>
          <a:solidFill>
            <a:srgbClr val="FFFFFF"/>
          </a:solidFill>
          <a:ln/>
        </p:spPr>
      </p:sp>
      <p:sp>
        <p:nvSpPr>
          <p:cNvPr id="30" name="Text 28"/>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31" name="Shape 29"/>
          <p:cNvSpPr/>
          <p:nvPr/>
        </p:nvSpPr>
        <p:spPr>
          <a:xfrm>
            <a:off x="1727190" y="6306820"/>
            <a:ext cx="10080000" cy="0"/>
          </a:xfrm>
          <a:prstGeom prst="line">
            <a:avLst/>
          </a:prstGeom>
          <a:noFill/>
          <a:ln w="19050">
            <a:solidFill>
              <a:srgbClr val="FFFFFF"/>
            </a:solidFill>
            <a:prstDash val="solid"/>
            <a:headEnd type="none"/>
            <a:tailEnd type="none"/>
          </a:ln>
        </p:spPr>
      </p:sp>
      <p:sp>
        <p:nvSpPr>
          <p:cNvPr id="32" name="Shape 30"/>
          <p:cNvSpPr/>
          <p:nvPr/>
        </p:nvSpPr>
        <p:spPr>
          <a:xfrm>
            <a:off x="852805" y="6177280"/>
            <a:ext cx="259080" cy="259080"/>
          </a:xfrm>
          <a:prstGeom prst="ellipse">
            <a:avLst/>
          </a:prstGeom>
          <a:solidFill>
            <a:srgbClr val="FFFFFF"/>
          </a:solidFill>
          <a:ln/>
        </p:spPr>
      </p:sp>
      <p:sp>
        <p:nvSpPr>
          <p:cNvPr id="33" name="Text 31"/>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34" name="Shape 32"/>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35" name="Text 33"/>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sp>
        <p:nvSpPr>
          <p:cNvPr id="4" name="Text 2"/>
          <p:cNvSpPr/>
          <p:nvPr/>
        </p:nvSpPr>
        <p:spPr>
          <a:xfrm>
            <a:off x="582930" y="45529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Screens, Stores, Streets Optimized</a:t>
            </a:r>
            <a:endParaRPr lang="en-US" sz="1600" dirty="0"/>
          </a:p>
        </p:txBody>
      </p:sp>
      <p:pic>
        <p:nvPicPr>
          <p:cNvPr id="5" name="Image 0" descr="https://kimi-img.moonshot.cn/pub/slides/slides_tmpl/image/25-09-08-15:08:35-d2v81stnfo2stf9dkdig.png"/>
          <p:cNvPicPr>
            <a:picLocks noChangeAspect="1"/>
          </p:cNvPicPr>
          <p:nvPr/>
        </p:nvPicPr>
        <p:blipFill>
          <a:blip r:embed="rId3"/>
          <a:srcRect l="39" r="39"/>
          <a:stretch/>
        </p:blipFill>
        <p:spPr>
          <a:xfrm flipH="1">
            <a:off x="8098790" y="0"/>
            <a:ext cx="4093210" cy="6868160"/>
          </a:xfrm>
          <a:prstGeom prst="rect">
            <a:avLst/>
          </a:prstGeom>
        </p:spPr>
      </p:pic>
      <p:sp>
        <p:nvSpPr>
          <p:cNvPr id="6" name="Shape 3"/>
          <p:cNvSpPr/>
          <p:nvPr/>
        </p:nvSpPr>
        <p:spPr>
          <a:xfrm rot="420000">
            <a:off x="1048385" y="1708150"/>
            <a:ext cx="2916555" cy="4195445"/>
          </a:xfrm>
          <a:prstGeom prst="roundRect">
            <a:avLst>
              <a:gd name="adj" fmla="val 8509"/>
            </a:avLst>
          </a:prstGeom>
          <a:solidFill>
            <a:srgbClr val="BC7DB7"/>
          </a:solidFill>
          <a:ln/>
        </p:spPr>
      </p:sp>
      <p:sp>
        <p:nvSpPr>
          <p:cNvPr id="7" name="Text 4"/>
          <p:cNvSpPr/>
          <p:nvPr/>
        </p:nvSpPr>
        <p:spPr>
          <a:xfrm rot="420000">
            <a:off x="1048385" y="1708150"/>
            <a:ext cx="2916555" cy="419544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040130" y="1708150"/>
            <a:ext cx="2916555" cy="4195445"/>
          </a:xfrm>
          <a:prstGeom prst="roundRect">
            <a:avLst>
              <a:gd name="adj" fmla="val 8509"/>
            </a:avLst>
          </a:prstGeom>
          <a:solidFill>
            <a:srgbClr val="FFFFFF"/>
          </a:solidFill>
          <a:ln w="19050">
            <a:solidFill>
              <a:srgbClr val="D5CDED"/>
            </a:solidFill>
            <a:prstDash val="solid"/>
          </a:ln>
        </p:spPr>
      </p:sp>
      <p:sp>
        <p:nvSpPr>
          <p:cNvPr id="9" name="Text 6"/>
          <p:cNvSpPr/>
          <p:nvPr/>
        </p:nvSpPr>
        <p:spPr>
          <a:xfrm>
            <a:off x="1040130" y="1708150"/>
            <a:ext cx="2916555" cy="419544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1243330" y="1798320"/>
            <a:ext cx="296545" cy="296544"/>
          </a:xfrm>
          <a:custGeom>
            <a:avLst/>
            <a:gdLst/>
            <a:ahLst/>
            <a:cxnLst/>
            <a:rect l="l" t="t" r="r" b="b"/>
            <a:pathLst>
              <a:path w="296545" h="296544">
                <a:moveTo>
                  <a:pt x="148273" y="0"/>
                </a:moveTo>
                <a:cubicBezTo>
                  <a:pt x="230161" y="0"/>
                  <a:pt x="296545" y="66384"/>
                  <a:pt x="296545" y="148272"/>
                </a:cubicBezTo>
                <a:cubicBezTo>
                  <a:pt x="295924" y="152707"/>
                  <a:pt x="297165" y="156770"/>
                  <a:pt x="294681" y="161577"/>
                </a:cubicBezTo>
                <a:cubicBezTo>
                  <a:pt x="292197" y="166385"/>
                  <a:pt x="290268" y="168058"/>
                  <a:pt x="287874" y="170305"/>
                </a:cubicBezTo>
                <a:lnTo>
                  <a:pt x="169680" y="288499"/>
                </a:lnTo>
                <a:cubicBezTo>
                  <a:pt x="166594" y="290696"/>
                  <a:pt x="163880" y="292894"/>
                  <a:pt x="160422" y="295091"/>
                </a:cubicBezTo>
                <a:cubicBezTo>
                  <a:pt x="156963" y="297289"/>
                  <a:pt x="152322" y="296060"/>
                  <a:pt x="148273" y="296544"/>
                </a:cubicBezTo>
                <a:cubicBezTo>
                  <a:pt x="66384" y="296544"/>
                  <a:pt x="0" y="230160"/>
                  <a:pt x="0" y="148272"/>
                </a:cubicBezTo>
                <a:cubicBezTo>
                  <a:pt x="0" y="66384"/>
                  <a:pt x="66384" y="0"/>
                  <a:pt x="148273" y="0"/>
                </a:cubicBezTo>
                <a:close/>
              </a:path>
            </a:pathLst>
          </a:custGeom>
          <a:gradFill flip="none" rotWithShape="1">
            <a:gsLst>
              <a:gs pos="0">
                <a:srgbClr val="9B5095"/>
              </a:gs>
              <a:gs pos="5000">
                <a:srgbClr val="9B5095"/>
              </a:gs>
              <a:gs pos="64000">
                <a:srgbClr val="673563"/>
              </a:gs>
              <a:gs pos="100000">
                <a:srgbClr val="673563"/>
              </a:gs>
            </a:gsLst>
            <a:lin ang="2700000" scaled="1"/>
          </a:gradFill>
          <a:ln/>
        </p:spPr>
      </p:sp>
      <p:sp>
        <p:nvSpPr>
          <p:cNvPr id="11" name="Text 8"/>
          <p:cNvSpPr/>
          <p:nvPr/>
        </p:nvSpPr>
        <p:spPr>
          <a:xfrm>
            <a:off x="1243330" y="1798320"/>
            <a:ext cx="296545" cy="296544"/>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21600000">
            <a:off x="1403354" y="1961818"/>
            <a:ext cx="132025" cy="132024"/>
          </a:xfrm>
          <a:custGeom>
            <a:avLst/>
            <a:gdLst/>
            <a:ahLst/>
            <a:cxnLst/>
            <a:rect l="l" t="t" r="r" b="b"/>
            <a:pathLst>
              <a:path w="132025" h="132024">
                <a:moveTo>
                  <a:pt x="132025" y="0"/>
                </a:moveTo>
                <a:cubicBezTo>
                  <a:pt x="128818" y="4804"/>
                  <a:pt x="127614" y="6477"/>
                  <a:pt x="125223" y="8722"/>
                </a:cubicBezTo>
                <a:lnTo>
                  <a:pt x="91179" y="42766"/>
                </a:lnTo>
                <a:lnTo>
                  <a:pt x="91179" y="42766"/>
                </a:lnTo>
                <a:lnTo>
                  <a:pt x="8722" y="125222"/>
                </a:lnTo>
                <a:cubicBezTo>
                  <a:pt x="6477" y="127614"/>
                  <a:pt x="4804" y="128817"/>
                  <a:pt x="0" y="132024"/>
                </a:cubicBezTo>
                <a:cubicBezTo>
                  <a:pt x="7440" y="122744"/>
                  <a:pt x="13881" y="115174"/>
                  <a:pt x="14746" y="100542"/>
                </a:cubicBezTo>
                <a:cubicBezTo>
                  <a:pt x="15179" y="93225"/>
                  <a:pt x="13987" y="81844"/>
                  <a:pt x="15794" y="69311"/>
                </a:cubicBezTo>
                <a:lnTo>
                  <a:pt x="16673" y="65086"/>
                </a:lnTo>
                <a:lnTo>
                  <a:pt x="16587" y="65000"/>
                </a:lnTo>
                <a:lnTo>
                  <a:pt x="17218" y="62462"/>
                </a:lnTo>
                <a:lnTo>
                  <a:pt x="17784" y="59742"/>
                </a:lnTo>
                <a:lnTo>
                  <a:pt x="18135" y="58780"/>
                </a:lnTo>
                <a:lnTo>
                  <a:pt x="18923" y="55614"/>
                </a:lnTo>
                <a:cubicBezTo>
                  <a:pt x="21401" y="48177"/>
                  <a:pt x="25215" y="41053"/>
                  <a:pt x="31175" y="34837"/>
                </a:cubicBezTo>
                <a:lnTo>
                  <a:pt x="33055" y="33054"/>
                </a:lnTo>
                <a:lnTo>
                  <a:pt x="34838" y="31175"/>
                </a:lnTo>
                <a:cubicBezTo>
                  <a:pt x="41053" y="25215"/>
                  <a:pt x="48177" y="21401"/>
                  <a:pt x="55615" y="18922"/>
                </a:cubicBezTo>
                <a:lnTo>
                  <a:pt x="58780" y="18135"/>
                </a:lnTo>
                <a:lnTo>
                  <a:pt x="59742" y="17784"/>
                </a:lnTo>
                <a:lnTo>
                  <a:pt x="62463" y="17218"/>
                </a:lnTo>
                <a:lnTo>
                  <a:pt x="65000" y="16587"/>
                </a:lnTo>
                <a:lnTo>
                  <a:pt x="65086" y="16673"/>
                </a:lnTo>
                <a:lnTo>
                  <a:pt x="69312" y="15794"/>
                </a:lnTo>
                <a:cubicBezTo>
                  <a:pt x="81844" y="13987"/>
                  <a:pt x="93226" y="15179"/>
                  <a:pt x="100542" y="14746"/>
                </a:cubicBezTo>
                <a:cubicBezTo>
                  <a:pt x="115175" y="13880"/>
                  <a:pt x="122744" y="7440"/>
                  <a:pt x="132025" y="0"/>
                </a:cubicBezTo>
                <a:close/>
              </a:path>
            </a:pathLst>
          </a:custGeom>
          <a:gradFill flip="none" rotWithShape="1">
            <a:gsLst>
              <a:gs pos="0">
                <a:srgbClr val="D9D9D9"/>
              </a:gs>
              <a:gs pos="18000">
                <a:srgbClr val="D9D9D9"/>
              </a:gs>
              <a:gs pos="35000">
                <a:srgbClr val="FFFFFF"/>
              </a:gs>
              <a:gs pos="50000">
                <a:srgbClr val="D9D9D9"/>
              </a:gs>
              <a:gs pos="100000">
                <a:srgbClr val="D9D9D9"/>
              </a:gs>
            </a:gsLst>
            <a:lin ang="2700000" scaled="1"/>
          </a:gradFill>
          <a:ln/>
          <a:effectLst>
            <a:outerShdw blurRad="381000" dist="50800" dir="2700000" algn="bl" rotWithShape="0">
              <a:srgbClr val="000000">
                <a:alpha val="40000"/>
              </a:srgbClr>
            </a:outerShdw>
          </a:effectLst>
        </p:spPr>
      </p:sp>
      <p:sp>
        <p:nvSpPr>
          <p:cNvPr id="13" name="Text 10"/>
          <p:cNvSpPr/>
          <p:nvPr/>
        </p:nvSpPr>
        <p:spPr>
          <a:xfrm rot="21600000">
            <a:off x="1403354" y="1961818"/>
            <a:ext cx="132025" cy="132024"/>
          </a:xfrm>
          <a:prstGeom prst="rect">
            <a:avLst/>
          </a:prstGeom>
          <a:noFill/>
          <a:ln/>
        </p:spPr>
        <p:txBody>
          <a:bodyPr wrap="square" lIns="45720" tIns="91440" rIns="91440" bIns="45720" rtlCol="0" anchor="ctr"/>
          <a:lstStyle/>
          <a:p>
            <a:pPr>
              <a:lnSpc>
                <a:spcPct val="100000"/>
              </a:lnSpc>
            </a:pPr>
            <a:endParaRPr lang="en-US" sz="1600" dirty="0"/>
          </a:p>
        </p:txBody>
      </p:sp>
      <p:sp>
        <p:nvSpPr>
          <p:cNvPr id="14" name="Text 11"/>
          <p:cNvSpPr/>
          <p:nvPr/>
        </p:nvSpPr>
        <p:spPr>
          <a:xfrm>
            <a:off x="1348991" y="1841034"/>
            <a:ext cx="133047" cy="174625"/>
          </a:xfrm>
          <a:prstGeom prst="rect">
            <a:avLst/>
          </a:prstGeom>
          <a:noFill/>
          <a:ln/>
        </p:spPr>
        <p:txBody>
          <a:bodyPr wrap="square" lIns="0" tIns="0" rIns="0" bIns="0" rtlCol="0" anchor="t">
            <a:spAutoFit/>
          </a:bodyPr>
          <a:lstStyle/>
          <a:p>
            <a:pPr>
              <a:lnSpc>
                <a:spcPct val="100000"/>
              </a:lnSpc>
            </a:pPr>
            <a:r>
              <a:rPr lang="en-US" sz="1800" dirty="0">
                <a:solidFill>
                  <a:srgbClr val="1E1C0D"/>
                </a:solidFill>
                <a:latin typeface="MiSans" pitchFamily="34" charset="0"/>
                <a:ea typeface="MiSans" pitchFamily="34" charset="-122"/>
                <a:cs typeface="MiSans" pitchFamily="34" charset="-120"/>
              </a:rPr>
              <a:t> </a:t>
            </a:r>
            <a:endParaRPr lang="en-US" sz="1600" dirty="0"/>
          </a:p>
        </p:txBody>
      </p:sp>
      <p:sp>
        <p:nvSpPr>
          <p:cNvPr id="15" name="Shape 12"/>
          <p:cNvSpPr/>
          <p:nvPr/>
        </p:nvSpPr>
        <p:spPr>
          <a:xfrm rot="420000">
            <a:off x="4571365" y="1708150"/>
            <a:ext cx="2916555" cy="4195445"/>
          </a:xfrm>
          <a:prstGeom prst="roundRect">
            <a:avLst>
              <a:gd name="adj" fmla="val 8509"/>
            </a:avLst>
          </a:prstGeom>
          <a:solidFill>
            <a:srgbClr val="BC7DB7"/>
          </a:solidFill>
          <a:ln/>
        </p:spPr>
      </p:sp>
      <p:sp>
        <p:nvSpPr>
          <p:cNvPr id="16" name="Text 13"/>
          <p:cNvSpPr/>
          <p:nvPr/>
        </p:nvSpPr>
        <p:spPr>
          <a:xfrm rot="420000">
            <a:off x="4571365" y="1708150"/>
            <a:ext cx="2916555" cy="4195445"/>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4"/>
          <p:cNvSpPr/>
          <p:nvPr/>
        </p:nvSpPr>
        <p:spPr>
          <a:xfrm>
            <a:off x="4563110" y="1708150"/>
            <a:ext cx="2916555" cy="4195445"/>
          </a:xfrm>
          <a:prstGeom prst="roundRect">
            <a:avLst>
              <a:gd name="adj" fmla="val 8509"/>
            </a:avLst>
          </a:prstGeom>
          <a:solidFill>
            <a:srgbClr val="FFFFFF"/>
          </a:solidFill>
          <a:ln w="19050">
            <a:solidFill>
              <a:srgbClr val="D5CDED"/>
            </a:solidFill>
            <a:prstDash val="solid"/>
          </a:ln>
        </p:spPr>
      </p:sp>
      <p:sp>
        <p:nvSpPr>
          <p:cNvPr id="18" name="Text 15"/>
          <p:cNvSpPr/>
          <p:nvPr/>
        </p:nvSpPr>
        <p:spPr>
          <a:xfrm>
            <a:off x="4563110" y="1708150"/>
            <a:ext cx="2916555" cy="4195445"/>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6"/>
          <p:cNvSpPr/>
          <p:nvPr/>
        </p:nvSpPr>
        <p:spPr>
          <a:xfrm>
            <a:off x="4766310" y="1798320"/>
            <a:ext cx="296545" cy="296544"/>
          </a:xfrm>
          <a:custGeom>
            <a:avLst/>
            <a:gdLst/>
            <a:ahLst/>
            <a:cxnLst/>
            <a:rect l="l" t="t" r="r" b="b"/>
            <a:pathLst>
              <a:path w="296545" h="296544">
                <a:moveTo>
                  <a:pt x="148273" y="0"/>
                </a:moveTo>
                <a:cubicBezTo>
                  <a:pt x="230161" y="0"/>
                  <a:pt x="296545" y="66384"/>
                  <a:pt x="296545" y="148272"/>
                </a:cubicBezTo>
                <a:cubicBezTo>
                  <a:pt x="295924" y="152707"/>
                  <a:pt x="297165" y="156770"/>
                  <a:pt x="294681" y="161577"/>
                </a:cubicBezTo>
                <a:cubicBezTo>
                  <a:pt x="292197" y="166385"/>
                  <a:pt x="290268" y="168058"/>
                  <a:pt x="287874" y="170305"/>
                </a:cubicBezTo>
                <a:lnTo>
                  <a:pt x="169680" y="288499"/>
                </a:lnTo>
                <a:cubicBezTo>
                  <a:pt x="166594" y="290696"/>
                  <a:pt x="163880" y="292894"/>
                  <a:pt x="160422" y="295091"/>
                </a:cubicBezTo>
                <a:cubicBezTo>
                  <a:pt x="156963" y="297289"/>
                  <a:pt x="152322" y="296060"/>
                  <a:pt x="148273" y="296544"/>
                </a:cubicBezTo>
                <a:cubicBezTo>
                  <a:pt x="66384" y="296544"/>
                  <a:pt x="0" y="230160"/>
                  <a:pt x="0" y="148272"/>
                </a:cubicBezTo>
                <a:cubicBezTo>
                  <a:pt x="0" y="66384"/>
                  <a:pt x="66384" y="0"/>
                  <a:pt x="148273" y="0"/>
                </a:cubicBezTo>
                <a:close/>
              </a:path>
            </a:pathLst>
          </a:custGeom>
          <a:gradFill flip="none" rotWithShape="1">
            <a:gsLst>
              <a:gs pos="0">
                <a:srgbClr val="9B5095"/>
              </a:gs>
              <a:gs pos="5000">
                <a:srgbClr val="9B5095"/>
              </a:gs>
              <a:gs pos="64000">
                <a:srgbClr val="673563"/>
              </a:gs>
              <a:gs pos="100000">
                <a:srgbClr val="673563"/>
              </a:gs>
            </a:gsLst>
            <a:lin ang="2700000" scaled="1"/>
          </a:gradFill>
          <a:ln/>
        </p:spPr>
      </p:sp>
      <p:sp>
        <p:nvSpPr>
          <p:cNvPr id="20" name="Text 17"/>
          <p:cNvSpPr/>
          <p:nvPr/>
        </p:nvSpPr>
        <p:spPr>
          <a:xfrm>
            <a:off x="4766310" y="1798320"/>
            <a:ext cx="296545" cy="296544"/>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8"/>
          <p:cNvSpPr/>
          <p:nvPr/>
        </p:nvSpPr>
        <p:spPr>
          <a:xfrm rot="21600000">
            <a:off x="4926334" y="1961818"/>
            <a:ext cx="132025" cy="132024"/>
          </a:xfrm>
          <a:custGeom>
            <a:avLst/>
            <a:gdLst/>
            <a:ahLst/>
            <a:cxnLst/>
            <a:rect l="l" t="t" r="r" b="b"/>
            <a:pathLst>
              <a:path w="132025" h="132024">
                <a:moveTo>
                  <a:pt x="132025" y="0"/>
                </a:moveTo>
                <a:cubicBezTo>
                  <a:pt x="128818" y="4804"/>
                  <a:pt x="127614" y="6477"/>
                  <a:pt x="125223" y="8722"/>
                </a:cubicBezTo>
                <a:lnTo>
                  <a:pt x="91179" y="42766"/>
                </a:lnTo>
                <a:lnTo>
                  <a:pt x="91179" y="42766"/>
                </a:lnTo>
                <a:lnTo>
                  <a:pt x="8722" y="125222"/>
                </a:lnTo>
                <a:cubicBezTo>
                  <a:pt x="6477" y="127614"/>
                  <a:pt x="4804" y="128817"/>
                  <a:pt x="0" y="132024"/>
                </a:cubicBezTo>
                <a:cubicBezTo>
                  <a:pt x="7440" y="122744"/>
                  <a:pt x="13881" y="115174"/>
                  <a:pt x="14746" y="100542"/>
                </a:cubicBezTo>
                <a:cubicBezTo>
                  <a:pt x="15179" y="93225"/>
                  <a:pt x="13987" y="81844"/>
                  <a:pt x="15794" y="69311"/>
                </a:cubicBezTo>
                <a:lnTo>
                  <a:pt x="16673" y="65086"/>
                </a:lnTo>
                <a:lnTo>
                  <a:pt x="16587" y="65000"/>
                </a:lnTo>
                <a:lnTo>
                  <a:pt x="17218" y="62462"/>
                </a:lnTo>
                <a:lnTo>
                  <a:pt x="17784" y="59742"/>
                </a:lnTo>
                <a:lnTo>
                  <a:pt x="18135" y="58780"/>
                </a:lnTo>
                <a:lnTo>
                  <a:pt x="18923" y="55614"/>
                </a:lnTo>
                <a:cubicBezTo>
                  <a:pt x="21401" y="48177"/>
                  <a:pt x="25215" y="41053"/>
                  <a:pt x="31175" y="34837"/>
                </a:cubicBezTo>
                <a:lnTo>
                  <a:pt x="33055" y="33054"/>
                </a:lnTo>
                <a:lnTo>
                  <a:pt x="34838" y="31175"/>
                </a:lnTo>
                <a:cubicBezTo>
                  <a:pt x="41053" y="25215"/>
                  <a:pt x="48177" y="21401"/>
                  <a:pt x="55615" y="18922"/>
                </a:cubicBezTo>
                <a:lnTo>
                  <a:pt x="58780" y="18135"/>
                </a:lnTo>
                <a:lnTo>
                  <a:pt x="59742" y="17784"/>
                </a:lnTo>
                <a:lnTo>
                  <a:pt x="62463" y="17218"/>
                </a:lnTo>
                <a:lnTo>
                  <a:pt x="65000" y="16587"/>
                </a:lnTo>
                <a:lnTo>
                  <a:pt x="65086" y="16673"/>
                </a:lnTo>
                <a:lnTo>
                  <a:pt x="69312" y="15794"/>
                </a:lnTo>
                <a:cubicBezTo>
                  <a:pt x="81844" y="13987"/>
                  <a:pt x="93226" y="15179"/>
                  <a:pt x="100542" y="14746"/>
                </a:cubicBezTo>
                <a:cubicBezTo>
                  <a:pt x="115175" y="13880"/>
                  <a:pt x="122744" y="7440"/>
                  <a:pt x="132025" y="0"/>
                </a:cubicBezTo>
                <a:close/>
              </a:path>
            </a:pathLst>
          </a:custGeom>
          <a:gradFill flip="none" rotWithShape="1">
            <a:gsLst>
              <a:gs pos="0">
                <a:srgbClr val="D9D9D9"/>
              </a:gs>
              <a:gs pos="18000">
                <a:srgbClr val="D9D9D9"/>
              </a:gs>
              <a:gs pos="35000">
                <a:srgbClr val="FFFFFF"/>
              </a:gs>
              <a:gs pos="50000">
                <a:srgbClr val="D9D9D9"/>
              </a:gs>
              <a:gs pos="100000">
                <a:srgbClr val="D9D9D9"/>
              </a:gs>
            </a:gsLst>
            <a:lin ang="2700000" scaled="1"/>
          </a:gradFill>
          <a:ln/>
          <a:effectLst>
            <a:outerShdw blurRad="381000" dist="50800" dir="2700000" algn="bl" rotWithShape="0">
              <a:srgbClr val="000000">
                <a:alpha val="40000"/>
              </a:srgbClr>
            </a:outerShdw>
          </a:effectLst>
        </p:spPr>
      </p:sp>
      <p:sp>
        <p:nvSpPr>
          <p:cNvPr id="22" name="Text 19"/>
          <p:cNvSpPr/>
          <p:nvPr/>
        </p:nvSpPr>
        <p:spPr>
          <a:xfrm rot="21600000">
            <a:off x="4926334" y="1961818"/>
            <a:ext cx="132025" cy="132024"/>
          </a:xfrm>
          <a:prstGeom prst="rect">
            <a:avLst/>
          </a:prstGeom>
          <a:noFill/>
          <a:ln/>
        </p:spPr>
        <p:txBody>
          <a:bodyPr wrap="square" lIns="45720" tIns="91440" rIns="91440" bIns="45720" rtlCol="0" anchor="ctr"/>
          <a:lstStyle/>
          <a:p>
            <a:pPr>
              <a:lnSpc>
                <a:spcPct val="100000"/>
              </a:lnSpc>
            </a:pPr>
            <a:endParaRPr lang="en-US" sz="1600" dirty="0"/>
          </a:p>
        </p:txBody>
      </p:sp>
      <p:sp>
        <p:nvSpPr>
          <p:cNvPr id="23" name="Text 20"/>
          <p:cNvSpPr/>
          <p:nvPr/>
        </p:nvSpPr>
        <p:spPr>
          <a:xfrm>
            <a:off x="4871971" y="1841034"/>
            <a:ext cx="133047" cy="174625"/>
          </a:xfrm>
          <a:prstGeom prst="rect">
            <a:avLst/>
          </a:prstGeom>
          <a:noFill/>
          <a:ln/>
        </p:spPr>
        <p:txBody>
          <a:bodyPr wrap="square" lIns="0" tIns="0" rIns="0" bIns="0" rtlCol="0" anchor="t">
            <a:spAutoFit/>
          </a:bodyPr>
          <a:lstStyle/>
          <a:p>
            <a:pPr>
              <a:lnSpc>
                <a:spcPct val="100000"/>
              </a:lnSpc>
            </a:pPr>
            <a:r>
              <a:rPr lang="en-US" sz="1800" dirty="0">
                <a:solidFill>
                  <a:srgbClr val="1E1C0D"/>
                </a:solidFill>
                <a:latin typeface="MiSans" pitchFamily="34" charset="0"/>
                <a:ea typeface="MiSans" pitchFamily="34" charset="-122"/>
                <a:cs typeface="MiSans" pitchFamily="34" charset="-120"/>
              </a:rPr>
              <a:t> </a:t>
            </a:r>
            <a:endParaRPr lang="en-US" sz="1600" dirty="0"/>
          </a:p>
        </p:txBody>
      </p:sp>
      <p:sp>
        <p:nvSpPr>
          <p:cNvPr id="24" name="Text 21"/>
          <p:cNvSpPr/>
          <p:nvPr/>
        </p:nvSpPr>
        <p:spPr>
          <a:xfrm>
            <a:off x="1207770" y="2204085"/>
            <a:ext cx="2446020" cy="306784"/>
          </a:xfrm>
          <a:prstGeom prst="rect">
            <a:avLst/>
          </a:prstGeom>
          <a:noFill/>
          <a:ln/>
        </p:spPr>
        <p:txBody>
          <a:bodyPr wrap="square" lIns="0" tIns="0" rIns="0" bIns="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Entertainment</a:t>
            </a:r>
            <a:endParaRPr lang="en-US" sz="1600" dirty="0"/>
          </a:p>
        </p:txBody>
      </p:sp>
      <p:sp>
        <p:nvSpPr>
          <p:cNvPr id="25" name="Text 22"/>
          <p:cNvSpPr/>
          <p:nvPr/>
        </p:nvSpPr>
        <p:spPr>
          <a:xfrm>
            <a:off x="1170305" y="2847340"/>
            <a:ext cx="2666365" cy="2875915"/>
          </a:xfrm>
          <a:prstGeom prst="rect">
            <a:avLst/>
          </a:prstGeom>
          <a:noFill/>
          <a:ln/>
        </p:spPr>
        <p:txBody>
          <a:bodyPr wrap="square" lIns="91440" tIns="45720" rIns="91440" bIns="45720" rtlCol="0" anchor="t"/>
          <a:lstStyle/>
          <a:p>
            <a:pPr>
              <a:lnSpc>
                <a:spcPct val="150000"/>
              </a:lnSpc>
            </a:pPr>
            <a:r>
              <a:rPr lang="en-US" sz="1400" dirty="0">
                <a:solidFill>
                  <a:srgbClr val="1E1C0D"/>
                </a:solidFill>
                <a:latin typeface="MiSans" pitchFamily="34" charset="0"/>
                <a:ea typeface="MiSans" pitchFamily="34" charset="-122"/>
                <a:cs typeface="MiSans" pitchFamily="34" charset="-120"/>
              </a:rPr>
              <a:t>AI enhances content creation in the entertainment industry, from generating music and art to improving video game design and procedural world-building.</a:t>
            </a:r>
            <a:endParaRPr lang="en-US" sz="1600" dirty="0"/>
          </a:p>
        </p:txBody>
      </p:sp>
      <p:sp>
        <p:nvSpPr>
          <p:cNvPr id="26" name="Text 23"/>
          <p:cNvSpPr/>
          <p:nvPr/>
        </p:nvSpPr>
        <p:spPr>
          <a:xfrm>
            <a:off x="4730750" y="2204085"/>
            <a:ext cx="2446020" cy="306784"/>
          </a:xfrm>
          <a:prstGeom prst="rect">
            <a:avLst/>
          </a:prstGeom>
          <a:noFill/>
          <a:ln/>
        </p:spPr>
        <p:txBody>
          <a:bodyPr wrap="square" lIns="0" tIns="0" rIns="0" bIns="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Logistics</a:t>
            </a:r>
            <a:endParaRPr lang="en-US" sz="1600" dirty="0"/>
          </a:p>
        </p:txBody>
      </p:sp>
      <p:sp>
        <p:nvSpPr>
          <p:cNvPr id="27" name="Text 24"/>
          <p:cNvSpPr/>
          <p:nvPr/>
        </p:nvSpPr>
        <p:spPr>
          <a:xfrm>
            <a:off x="4693285" y="2847340"/>
            <a:ext cx="2666365" cy="2875915"/>
          </a:xfrm>
          <a:prstGeom prst="rect">
            <a:avLst/>
          </a:prstGeom>
          <a:noFill/>
          <a:ln/>
        </p:spPr>
        <p:txBody>
          <a:bodyPr wrap="square" lIns="91440" tIns="45720" rIns="91440" bIns="45720" rtlCol="0" anchor="t"/>
          <a:lstStyle/>
          <a:p>
            <a:pPr>
              <a:lnSpc>
                <a:spcPct val="150000"/>
              </a:lnSpc>
            </a:pPr>
            <a:r>
              <a:rPr lang="en-US" sz="1400" dirty="0">
                <a:solidFill>
                  <a:srgbClr val="1E1C0D"/>
                </a:solidFill>
                <a:latin typeface="MiSans" pitchFamily="34" charset="0"/>
                <a:ea typeface="MiSans" pitchFamily="34" charset="-122"/>
                <a:cs typeface="MiSans" pitchFamily="34" charset="-120"/>
              </a:rPr>
              <a:t>AI optimizes supply chains, predicting demand and managing inventory, reducing waste and improving efficiency in retail and manufacturing.</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187555" cy="687578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a:lnSpc>
                <a:spcPct val="100000"/>
              </a:lnSpc>
            </a:pPr>
            <a:r>
              <a:rPr lang="en-US" sz="7200" b="1" dirty="0">
                <a:solidFill>
                  <a:srgbClr val="FFFFFF"/>
                </a:solidFill>
                <a:latin typeface="MiSans" pitchFamily="34" charset="0"/>
                <a:ea typeface="MiSans" pitchFamily="34" charset="-122"/>
                <a:cs typeface="MiSans" pitchFamily="34" charset="-120"/>
              </a:rPr>
              <a:t>Reflection</a:t>
            </a:r>
            <a:endParaRPr lang="en-US" sz="1600" dirty="0"/>
          </a:p>
        </p:txBody>
      </p:sp>
      <p:sp>
        <p:nvSpPr>
          <p:cNvPr id="31" name="Text 29"/>
          <p:cNvSpPr/>
          <p:nvPr/>
        </p:nvSpPr>
        <p:spPr>
          <a:xfrm>
            <a:off x="2515235" y="1350010"/>
            <a:ext cx="7161530" cy="1104900"/>
          </a:xfrm>
          <a:prstGeom prst="rect">
            <a:avLst/>
          </a:prstGeom>
          <a:noFill/>
          <a:ln/>
        </p:spPr>
        <p:txBody>
          <a:bodyPr wrap="square" lIns="91440" tIns="45720" rIns="91440" bIns="45720" rtlCol="0" anchor="t">
            <a:spAutoFit/>
          </a:bodyPr>
          <a:lstStyle/>
          <a:p>
            <a:pPr algn="ctr">
              <a:lnSpc>
                <a:spcPct val="100000"/>
              </a:lnSpc>
            </a:pPr>
            <a:r>
              <a:rPr lang="en-US" sz="7200" dirty="0">
                <a:solidFill>
                  <a:srgbClr val="FFFFFF"/>
                </a:solidFill>
                <a:latin typeface="MiSans" pitchFamily="34" charset="0"/>
                <a:ea typeface="MiSans" pitchFamily="34" charset="-122"/>
                <a:cs typeface="MiSans" pitchFamily="34" charset="-120"/>
              </a:rPr>
              <a:t>03</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714799" y="4220861"/>
            <a:ext cx="726494" cy="583579"/>
          </a:xfrm>
          <a:prstGeom prst="rect">
            <a:avLst/>
          </a:prstGeom>
          <a:solidFill>
            <a:srgbClr val="000000">
              <a:alpha val="0"/>
            </a:srgbClr>
          </a:solidFill>
          <a:ln/>
        </p:spPr>
      </p:sp>
      <p:sp>
        <p:nvSpPr>
          <p:cNvPr id="5" name="Text 3"/>
          <p:cNvSpPr/>
          <p:nvPr/>
        </p:nvSpPr>
        <p:spPr>
          <a:xfrm>
            <a:off x="4714799" y="4220861"/>
            <a:ext cx="726494" cy="583579"/>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02</a:t>
            </a:r>
            <a:endParaRPr lang="en-US" sz="1600" dirty="0"/>
          </a:p>
        </p:txBody>
      </p:sp>
      <p:sp>
        <p:nvSpPr>
          <p:cNvPr id="6" name="Shape 4"/>
          <p:cNvSpPr/>
          <p:nvPr/>
        </p:nvSpPr>
        <p:spPr>
          <a:xfrm rot="16200000">
            <a:off x="5788028" y="3270135"/>
            <a:ext cx="2110898" cy="2110899"/>
          </a:xfrm>
          <a:prstGeom prst="teardrop">
            <a:avLst>
              <a:gd name="adj" fmla="val 100000"/>
            </a:avLst>
          </a:prstGeom>
          <a:solidFill>
            <a:srgbClr val="673563"/>
          </a:solidFill>
          <a:ln/>
        </p:spPr>
      </p:sp>
      <p:sp>
        <p:nvSpPr>
          <p:cNvPr id="7" name="Text 5"/>
          <p:cNvSpPr/>
          <p:nvPr/>
        </p:nvSpPr>
        <p:spPr>
          <a:xfrm rot="16200000">
            <a:off x="5788028" y="3270135"/>
            <a:ext cx="2110898" cy="2110899"/>
          </a:xfrm>
          <a:prstGeom prst="rect">
            <a:avLst/>
          </a:prstGeom>
          <a:noFill/>
          <a:ln/>
        </p:spPr>
        <p:txBody>
          <a:bodyPr wrap="square" lIns="35941" tIns="35941" rIns="107950" bIns="45720" rtlCol="0" anchor="ctr"/>
          <a:lstStyle/>
          <a:p>
            <a:pPr>
              <a:lnSpc>
                <a:spcPct val="100000"/>
              </a:lnSpc>
            </a:pPr>
            <a:endParaRPr lang="en-US" sz="1600" dirty="0"/>
          </a:p>
        </p:txBody>
      </p:sp>
      <p:sp>
        <p:nvSpPr>
          <p:cNvPr id="8" name="Shape 6"/>
          <p:cNvSpPr/>
          <p:nvPr/>
        </p:nvSpPr>
        <p:spPr>
          <a:xfrm rot="10800000">
            <a:off x="5788028" y="1695405"/>
            <a:ext cx="1502959" cy="1500848"/>
          </a:xfrm>
          <a:prstGeom prst="teardrop">
            <a:avLst>
              <a:gd name="adj" fmla="val 100000"/>
            </a:avLst>
          </a:prstGeom>
          <a:solidFill>
            <a:srgbClr val="9B5095"/>
          </a:solidFill>
          <a:ln/>
        </p:spPr>
      </p:sp>
      <p:sp>
        <p:nvSpPr>
          <p:cNvPr id="9" name="Text 7"/>
          <p:cNvSpPr/>
          <p:nvPr/>
        </p:nvSpPr>
        <p:spPr>
          <a:xfrm rot="10800000">
            <a:off x="5788028" y="1695405"/>
            <a:ext cx="1502959" cy="1500848"/>
          </a:xfrm>
          <a:prstGeom prst="rect">
            <a:avLst/>
          </a:prstGeom>
          <a:noFill/>
          <a:ln/>
        </p:spPr>
        <p:txBody>
          <a:bodyPr wrap="square" lIns="35941" tIns="91440" rIns="35941" bIns="45720" rtlCol="0" anchor="ctr"/>
          <a:lstStyle/>
          <a:p>
            <a:pPr>
              <a:lnSpc>
                <a:spcPct val="100000"/>
              </a:lnSpc>
            </a:pPr>
            <a:endParaRPr lang="en-US" sz="1600" dirty="0"/>
          </a:p>
        </p:txBody>
      </p:sp>
      <p:sp>
        <p:nvSpPr>
          <p:cNvPr id="10" name="Shape 8"/>
          <p:cNvSpPr/>
          <p:nvPr/>
        </p:nvSpPr>
        <p:spPr>
          <a:xfrm>
            <a:off x="4213300" y="3270135"/>
            <a:ext cx="1500849" cy="1502960"/>
          </a:xfrm>
          <a:prstGeom prst="teardrop">
            <a:avLst>
              <a:gd name="adj" fmla="val 100000"/>
            </a:avLst>
          </a:prstGeom>
          <a:solidFill>
            <a:srgbClr val="9B5095"/>
          </a:solidFill>
          <a:ln/>
        </p:spPr>
      </p:sp>
      <p:sp>
        <p:nvSpPr>
          <p:cNvPr id="11" name="Text 9"/>
          <p:cNvSpPr/>
          <p:nvPr/>
        </p:nvSpPr>
        <p:spPr>
          <a:xfrm>
            <a:off x="4213300" y="3270135"/>
            <a:ext cx="1500849" cy="1502960"/>
          </a:xfrm>
          <a:prstGeom prst="rect">
            <a:avLst/>
          </a:prstGeom>
          <a:noFill/>
          <a:ln/>
        </p:spPr>
        <p:txBody>
          <a:bodyPr wrap="square" lIns="72009" tIns="91440" rIns="107950" bIns="45720" rtlCol="0" anchor="ctr"/>
          <a:lstStyle/>
          <a:p>
            <a:pPr>
              <a:lnSpc>
                <a:spcPct val="100000"/>
              </a:lnSpc>
            </a:pPr>
            <a:endParaRPr lang="en-US" sz="1600" dirty="0"/>
          </a:p>
        </p:txBody>
      </p:sp>
      <p:sp>
        <p:nvSpPr>
          <p:cNvPr id="12" name="Shape 10"/>
          <p:cNvSpPr/>
          <p:nvPr/>
        </p:nvSpPr>
        <p:spPr>
          <a:xfrm rot="5400000">
            <a:off x="4204856" y="1710182"/>
            <a:ext cx="1500849" cy="1500850"/>
          </a:xfrm>
          <a:prstGeom prst="teardrop">
            <a:avLst>
              <a:gd name="adj" fmla="val 100000"/>
            </a:avLst>
          </a:prstGeom>
          <a:solidFill>
            <a:srgbClr val="533D78"/>
          </a:solidFill>
          <a:ln/>
        </p:spPr>
      </p:sp>
      <p:sp>
        <p:nvSpPr>
          <p:cNvPr id="13" name="Text 11"/>
          <p:cNvSpPr/>
          <p:nvPr/>
        </p:nvSpPr>
        <p:spPr>
          <a:xfrm rot="5400000">
            <a:off x="4204856" y="1710182"/>
            <a:ext cx="1500849" cy="1500850"/>
          </a:xfrm>
          <a:prstGeom prst="rect">
            <a:avLst/>
          </a:prstGeom>
          <a:noFill/>
          <a:ln/>
        </p:spPr>
        <p:txBody>
          <a:bodyPr wrap="square" lIns="35941" tIns="107950" rIns="0" bIns="45720" rtlCol="0" anchor="ctr"/>
          <a:lstStyle/>
          <a:p>
            <a:pPr>
              <a:lnSpc>
                <a:spcPct val="100000"/>
              </a:lnSpc>
            </a:pPr>
            <a:endParaRPr lang="en-US" sz="1600" dirty="0"/>
          </a:p>
        </p:txBody>
      </p:sp>
      <p:sp>
        <p:nvSpPr>
          <p:cNvPr id="14" name="Shape 12"/>
          <p:cNvSpPr/>
          <p:nvPr/>
        </p:nvSpPr>
        <p:spPr>
          <a:xfrm>
            <a:off x="4623987" y="2188812"/>
            <a:ext cx="726494" cy="583579"/>
          </a:xfrm>
          <a:prstGeom prst="rect">
            <a:avLst/>
          </a:prstGeom>
          <a:solidFill>
            <a:srgbClr val="000000">
              <a:alpha val="0"/>
            </a:srgbClr>
          </a:solidFill>
          <a:ln/>
        </p:spPr>
      </p:sp>
      <p:sp>
        <p:nvSpPr>
          <p:cNvPr id="15" name="Text 13"/>
          <p:cNvSpPr/>
          <p:nvPr/>
        </p:nvSpPr>
        <p:spPr>
          <a:xfrm>
            <a:off x="4623987" y="2188812"/>
            <a:ext cx="726494" cy="583579"/>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01</a:t>
            </a:r>
            <a:endParaRPr lang="en-US" sz="1600" dirty="0"/>
          </a:p>
        </p:txBody>
      </p:sp>
      <p:sp>
        <p:nvSpPr>
          <p:cNvPr id="16" name="Shape 14"/>
          <p:cNvSpPr/>
          <p:nvPr/>
        </p:nvSpPr>
        <p:spPr>
          <a:xfrm>
            <a:off x="6250978" y="3937009"/>
            <a:ext cx="1273270" cy="706772"/>
          </a:xfrm>
          <a:prstGeom prst="rect">
            <a:avLst/>
          </a:prstGeom>
          <a:solidFill>
            <a:srgbClr val="000000">
              <a:alpha val="0"/>
            </a:srgbClr>
          </a:solidFill>
          <a:ln/>
        </p:spPr>
      </p:sp>
      <p:sp>
        <p:nvSpPr>
          <p:cNvPr id="17" name="Text 15"/>
          <p:cNvSpPr/>
          <p:nvPr/>
        </p:nvSpPr>
        <p:spPr>
          <a:xfrm>
            <a:off x="6250978" y="3937009"/>
            <a:ext cx="1273270" cy="706772"/>
          </a:xfrm>
          <a:prstGeom prst="rect">
            <a:avLst/>
          </a:prstGeom>
          <a:noFill/>
          <a:ln/>
        </p:spPr>
        <p:txBody>
          <a:bodyPr wrap="square" lIns="45720" tIns="91440" rIns="91440" bIns="45720" rtlCol="0" anchor="t"/>
          <a:lstStyle/>
          <a:p>
            <a:pPr algn="ctr">
              <a:lnSpc>
                <a:spcPct val="100000"/>
              </a:lnSpc>
            </a:pPr>
            <a:r>
              <a:rPr lang="en-US" sz="4000" b="1" dirty="0">
                <a:solidFill>
                  <a:srgbClr val="FFFFFF"/>
                </a:solidFill>
                <a:latin typeface="MiSans" pitchFamily="34" charset="0"/>
                <a:ea typeface="MiSans" pitchFamily="34" charset="-122"/>
                <a:cs typeface="MiSans" pitchFamily="34" charset="-120"/>
              </a:rPr>
              <a:t>04</a:t>
            </a:r>
            <a:endParaRPr lang="en-US" sz="1600" dirty="0"/>
          </a:p>
        </p:txBody>
      </p:sp>
      <p:sp>
        <p:nvSpPr>
          <p:cNvPr id="18" name="Shape 16"/>
          <p:cNvSpPr/>
          <p:nvPr/>
        </p:nvSpPr>
        <p:spPr>
          <a:xfrm>
            <a:off x="4610016" y="3713484"/>
            <a:ext cx="726494" cy="583579"/>
          </a:xfrm>
          <a:prstGeom prst="rect">
            <a:avLst/>
          </a:prstGeom>
          <a:solidFill>
            <a:srgbClr val="000000">
              <a:alpha val="0"/>
            </a:srgbClr>
          </a:solidFill>
          <a:ln/>
        </p:spPr>
      </p:sp>
      <p:sp>
        <p:nvSpPr>
          <p:cNvPr id="19" name="Text 17"/>
          <p:cNvSpPr/>
          <p:nvPr/>
        </p:nvSpPr>
        <p:spPr>
          <a:xfrm>
            <a:off x="4610016" y="3713484"/>
            <a:ext cx="726494" cy="583579"/>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02</a:t>
            </a:r>
            <a:endParaRPr lang="en-US" sz="1600" dirty="0"/>
          </a:p>
        </p:txBody>
      </p:sp>
      <p:sp>
        <p:nvSpPr>
          <p:cNvPr id="20" name="Shape 18"/>
          <p:cNvSpPr/>
          <p:nvPr/>
        </p:nvSpPr>
        <p:spPr>
          <a:xfrm>
            <a:off x="6143020" y="2241518"/>
            <a:ext cx="726494" cy="583579"/>
          </a:xfrm>
          <a:prstGeom prst="rect">
            <a:avLst/>
          </a:prstGeom>
          <a:solidFill>
            <a:srgbClr val="000000">
              <a:alpha val="0"/>
            </a:srgbClr>
          </a:solidFill>
          <a:ln/>
        </p:spPr>
      </p:sp>
      <p:sp>
        <p:nvSpPr>
          <p:cNvPr id="21" name="Text 19"/>
          <p:cNvSpPr/>
          <p:nvPr/>
        </p:nvSpPr>
        <p:spPr>
          <a:xfrm>
            <a:off x="6143020" y="2241518"/>
            <a:ext cx="726494" cy="583579"/>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03</a:t>
            </a:r>
            <a:endParaRPr lang="en-US" sz="1600" dirty="0"/>
          </a:p>
        </p:txBody>
      </p:sp>
      <p:sp>
        <p:nvSpPr>
          <p:cNvPr id="22" name="Text 20"/>
          <p:cNvSpPr/>
          <p:nvPr/>
        </p:nvSpPr>
        <p:spPr>
          <a:xfrm>
            <a:off x="582930" y="312420"/>
            <a:ext cx="8682990"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Trace Your AI Footprint</a:t>
            </a:r>
            <a:endParaRPr lang="en-US" sz="1600" dirty="0"/>
          </a:p>
        </p:txBody>
      </p:sp>
      <p:sp>
        <p:nvSpPr>
          <p:cNvPr id="23" name="Shape 21"/>
          <p:cNvSpPr/>
          <p:nvPr/>
        </p:nvSpPr>
        <p:spPr>
          <a:xfrm>
            <a:off x="0" y="6445885"/>
            <a:ext cx="12206605" cy="457200"/>
          </a:xfrm>
          <a:prstGeom prst="rect">
            <a:avLst/>
          </a:prstGeom>
          <a:solidFill>
            <a:srgbClr val="402E7F"/>
          </a:solidFill>
          <a:ln/>
        </p:spPr>
      </p:sp>
      <p:sp>
        <p:nvSpPr>
          <p:cNvPr id="24" name="Text 22"/>
          <p:cNvSpPr/>
          <p:nvPr/>
        </p:nvSpPr>
        <p:spPr>
          <a:xfrm>
            <a:off x="0" y="6445885"/>
            <a:ext cx="12206605" cy="45720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Text 23"/>
          <p:cNvSpPr/>
          <p:nvPr/>
        </p:nvSpPr>
        <p:spPr>
          <a:xfrm>
            <a:off x="467995" y="1543685"/>
            <a:ext cx="4064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402E7F"/>
                </a:solidFill>
                <a:latin typeface="MiSans" pitchFamily="34" charset="0"/>
                <a:ea typeface="MiSans" pitchFamily="34" charset="-122"/>
                <a:cs typeface="MiSans" pitchFamily="34" charset="-120"/>
              </a:rPr>
              <a:t>Identify AI Interactions</a:t>
            </a:r>
            <a:endParaRPr lang="en-US" sz="1600" dirty="0"/>
          </a:p>
        </p:txBody>
      </p:sp>
      <p:sp>
        <p:nvSpPr>
          <p:cNvPr id="26" name="Text 24"/>
          <p:cNvSpPr/>
          <p:nvPr/>
        </p:nvSpPr>
        <p:spPr>
          <a:xfrm>
            <a:off x="467995" y="1905000"/>
            <a:ext cx="3756660" cy="1631315"/>
          </a:xfrm>
          <a:prstGeom prst="rect">
            <a:avLst/>
          </a:prstGeom>
          <a:noFill/>
          <a:ln/>
        </p:spPr>
        <p:txBody>
          <a:bodyPr wrap="square" lIns="91440" tIns="45720" rIns="91440" bIns="45720" rtlCol="0" anchor="t"/>
          <a:lstStyle/>
          <a:p>
            <a:pPr>
              <a:lnSpc>
                <a:spcPct val="120000"/>
              </a:lnSpc>
            </a:pPr>
            <a:r>
              <a:rPr lang="en-US" sz="1400" dirty="0">
                <a:solidFill>
                  <a:srgbClr val="1E1C0D"/>
                </a:solidFill>
                <a:latin typeface="MiSans" pitchFamily="34" charset="0"/>
                <a:ea typeface="MiSans" pitchFamily="34" charset="-122"/>
                <a:cs typeface="MiSans" pitchFamily="34" charset="-120"/>
              </a:rPr>
              <a:t>Reflect on your day and identify five ways AI has influenced your activities, from phone alarms to smart home devices.</a:t>
            </a:r>
            <a:endParaRPr lang="en-US" sz="1600" dirty="0"/>
          </a:p>
        </p:txBody>
      </p:sp>
      <p:sp>
        <p:nvSpPr>
          <p:cNvPr id="27" name="Text 25"/>
          <p:cNvSpPr/>
          <p:nvPr/>
        </p:nvSpPr>
        <p:spPr>
          <a:xfrm>
            <a:off x="560070" y="3937000"/>
            <a:ext cx="4064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402E7F"/>
                </a:solidFill>
                <a:latin typeface="MiSans" pitchFamily="34" charset="0"/>
                <a:ea typeface="MiSans" pitchFamily="34" charset="-122"/>
                <a:cs typeface="MiSans" pitchFamily="34" charset="-120"/>
              </a:rPr>
              <a:t>Surprising AI Uses</a:t>
            </a:r>
            <a:endParaRPr lang="en-US" sz="1600" dirty="0"/>
          </a:p>
        </p:txBody>
      </p:sp>
      <p:sp>
        <p:nvSpPr>
          <p:cNvPr id="28" name="Text 26"/>
          <p:cNvSpPr/>
          <p:nvPr/>
        </p:nvSpPr>
        <p:spPr>
          <a:xfrm>
            <a:off x="560070" y="4298315"/>
            <a:ext cx="3756660" cy="1631315"/>
          </a:xfrm>
          <a:prstGeom prst="rect">
            <a:avLst/>
          </a:prstGeom>
          <a:noFill/>
          <a:ln/>
        </p:spPr>
        <p:txBody>
          <a:bodyPr wrap="square" lIns="91440" tIns="45720" rIns="91440" bIns="45720" rtlCol="0" anchor="t"/>
          <a:lstStyle/>
          <a:p>
            <a:pPr>
              <a:lnSpc>
                <a:spcPct val="120000"/>
              </a:lnSpc>
            </a:pPr>
            <a:r>
              <a:rPr lang="en-US" sz="1400" dirty="0">
                <a:solidFill>
                  <a:srgbClr val="1E1C0D"/>
                </a:solidFill>
                <a:latin typeface="MiSans" pitchFamily="34" charset="0"/>
                <a:ea typeface="MiSans" pitchFamily="34" charset="-122"/>
                <a:cs typeface="MiSans" pitchFamily="34" charset="-120"/>
              </a:rPr>
              <a:t>Discuss which AI interactions surprised you and which ones you were already aware of. Share insights with peers to broaden understanding.</a:t>
            </a:r>
            <a:endParaRPr lang="en-US" sz="1600" dirty="0"/>
          </a:p>
        </p:txBody>
      </p:sp>
      <p:sp>
        <p:nvSpPr>
          <p:cNvPr id="29" name="Text 27"/>
          <p:cNvSpPr/>
          <p:nvPr/>
        </p:nvSpPr>
        <p:spPr>
          <a:xfrm>
            <a:off x="7602220" y="1543685"/>
            <a:ext cx="4064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402E7F"/>
                </a:solidFill>
                <a:latin typeface="MiSans" pitchFamily="34" charset="0"/>
                <a:ea typeface="MiSans" pitchFamily="34" charset="-122"/>
                <a:cs typeface="MiSans" pitchFamily="34" charset="-120"/>
              </a:rPr>
              <a:t>AI Impact Assessment</a:t>
            </a:r>
            <a:endParaRPr lang="en-US" sz="1600" dirty="0"/>
          </a:p>
        </p:txBody>
      </p:sp>
      <p:sp>
        <p:nvSpPr>
          <p:cNvPr id="30" name="Text 28"/>
          <p:cNvSpPr/>
          <p:nvPr/>
        </p:nvSpPr>
        <p:spPr>
          <a:xfrm>
            <a:off x="7602220" y="1905000"/>
            <a:ext cx="3756660" cy="1631315"/>
          </a:xfrm>
          <a:prstGeom prst="rect">
            <a:avLst/>
          </a:prstGeom>
          <a:noFill/>
          <a:ln/>
        </p:spPr>
        <p:txBody>
          <a:bodyPr wrap="square" lIns="91440" tIns="45720" rIns="91440" bIns="45720" rtlCol="0" anchor="t"/>
          <a:lstStyle/>
          <a:p>
            <a:pPr>
              <a:lnSpc>
                <a:spcPct val="120000"/>
              </a:lnSpc>
            </a:pPr>
            <a:r>
              <a:rPr lang="en-US" sz="1400" dirty="0">
                <a:solidFill>
                  <a:srgbClr val="1E1C0D"/>
                </a:solidFill>
                <a:latin typeface="MiSans" pitchFamily="34" charset="0"/>
                <a:ea typeface="MiSans" pitchFamily="34" charset="-122"/>
                <a:cs typeface="MiSans" pitchFamily="34" charset="-120"/>
              </a:rPr>
              <a:t>Evaluate which AI interactions felt helpful and which ones seemed intrusive. Consider the balance between convenience and privacy.</a:t>
            </a:r>
            <a:endParaRPr lang="en-US" sz="1600" dirty="0"/>
          </a:p>
        </p:txBody>
      </p:sp>
      <p:sp>
        <p:nvSpPr>
          <p:cNvPr id="31" name="Text 29"/>
          <p:cNvSpPr/>
          <p:nvPr/>
        </p:nvSpPr>
        <p:spPr>
          <a:xfrm>
            <a:off x="7972425" y="3937000"/>
            <a:ext cx="4064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402E7F"/>
                </a:solidFill>
                <a:latin typeface="MiSans" pitchFamily="34" charset="0"/>
                <a:ea typeface="MiSans" pitchFamily="34" charset="-122"/>
                <a:cs typeface="MiSans" pitchFamily="34" charset="-120"/>
              </a:rPr>
              <a:t>Future AI Engagement</a:t>
            </a:r>
            <a:endParaRPr lang="en-US" sz="1600" dirty="0"/>
          </a:p>
        </p:txBody>
      </p:sp>
      <p:sp>
        <p:nvSpPr>
          <p:cNvPr id="32" name="Text 30"/>
          <p:cNvSpPr/>
          <p:nvPr/>
        </p:nvSpPr>
        <p:spPr>
          <a:xfrm>
            <a:off x="7972425" y="4298315"/>
            <a:ext cx="3756660" cy="1631315"/>
          </a:xfrm>
          <a:prstGeom prst="rect">
            <a:avLst/>
          </a:prstGeom>
          <a:noFill/>
          <a:ln/>
        </p:spPr>
        <p:txBody>
          <a:bodyPr wrap="square" lIns="91440" tIns="45720" rIns="91440" bIns="45720" rtlCol="0" anchor="t"/>
          <a:lstStyle/>
          <a:p>
            <a:pPr>
              <a:lnSpc>
                <a:spcPct val="120000"/>
              </a:lnSpc>
            </a:pPr>
            <a:r>
              <a:rPr lang="en-US" sz="1400" dirty="0">
                <a:solidFill>
                  <a:srgbClr val="1E1C0D"/>
                </a:solidFill>
                <a:latin typeface="MiSans" pitchFamily="34" charset="0"/>
                <a:ea typeface="MiSans" pitchFamily="34" charset="-122"/>
                <a:cs typeface="MiSans" pitchFamily="34" charset="-120"/>
              </a:rPr>
              <a:t>Think about how you can engage more intentionally with AI in the future, leveraging its benefits while remaining aware of potential risks.</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pic>
        <p:nvPicPr>
          <p:cNvPr id="4" name="Image 0" descr="https://kimi-img.moonshot.cn/pub/slides/slides_tmpl/image/25-09-08-15:08:30-d2v81rlnfo2stf9dkdcg.png"/>
          <p:cNvPicPr>
            <a:picLocks noChangeAspect="1"/>
          </p:cNvPicPr>
          <p:nvPr/>
        </p:nvPicPr>
        <p:blipFill>
          <a:blip r:embed="rId3"/>
          <a:srcRect l="52" r="52"/>
          <a:stretch/>
        </p:blipFill>
        <p:spPr>
          <a:xfrm>
            <a:off x="6403975" y="1381760"/>
            <a:ext cx="4841240" cy="4589145"/>
          </a:xfrm>
          <a:prstGeom prst="rect">
            <a:avLst/>
          </a:prstGeom>
        </p:spPr>
      </p:pic>
      <p:sp>
        <p:nvSpPr>
          <p:cNvPr id="5" name="Text 2"/>
          <p:cNvSpPr/>
          <p:nvPr/>
        </p:nvSpPr>
        <p:spPr>
          <a:xfrm>
            <a:off x="582930" y="45529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Surprise vs. Comfort Reactions</a:t>
            </a:r>
            <a:endParaRPr lang="en-US" sz="1600" dirty="0"/>
          </a:p>
        </p:txBody>
      </p:sp>
      <p:sp>
        <p:nvSpPr>
          <p:cNvPr id="6" name="Shape 3"/>
          <p:cNvSpPr/>
          <p:nvPr/>
        </p:nvSpPr>
        <p:spPr>
          <a:xfrm rot="16200000" flipH="1" flipV="1">
            <a:off x="5789295" y="455295"/>
            <a:ext cx="615950" cy="12192000"/>
          </a:xfrm>
          <a:prstGeom prst="round2DiagRect">
            <a:avLst>
              <a:gd name="adj1" fmla="val 0"/>
              <a:gd name="adj2" fmla="val 0"/>
            </a:avLst>
          </a:prstGeom>
          <a:solidFill>
            <a:srgbClr val="402E7F"/>
          </a:solidFill>
          <a:ln/>
        </p:spPr>
      </p:sp>
      <p:sp>
        <p:nvSpPr>
          <p:cNvPr id="7" name="Text 4"/>
          <p:cNvSpPr/>
          <p:nvPr/>
        </p:nvSpPr>
        <p:spPr>
          <a:xfrm rot="16200000">
            <a:off x="5789295" y="455295"/>
            <a:ext cx="615950" cy="121920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5"/>
          <p:cNvSpPr/>
          <p:nvPr/>
        </p:nvSpPr>
        <p:spPr>
          <a:xfrm>
            <a:off x="1031240" y="1745615"/>
            <a:ext cx="4535468" cy="903684"/>
          </a:xfrm>
          <a:prstGeom prst="rect">
            <a:avLst/>
          </a:prstGeom>
          <a:noFill/>
          <a:ln/>
        </p:spPr>
        <p:txBody>
          <a:bodyPr wrap="square" lIns="91440" tIns="45720" rIns="91440" bIns="45720" rtlCol="0" anchor="t">
            <a:spAutoFit/>
          </a:bodyPr>
          <a:lstStyle/>
          <a:p>
            <a:pPr>
              <a:lnSpc>
                <a:spcPct val="100000"/>
              </a:lnSpc>
            </a:pPr>
            <a:r>
              <a:rPr lang="en-US" sz="2800" b="1" dirty="0">
                <a:solidFill>
                  <a:srgbClr val="402E7F"/>
                </a:solidFill>
                <a:latin typeface="MiSans" pitchFamily="34" charset="0"/>
                <a:ea typeface="MiSans" pitchFamily="34" charset="-122"/>
                <a:cs typeface="MiSans" pitchFamily="34" charset="-120"/>
              </a:rPr>
              <a:t>Balancing AI Benefits and Concerns</a:t>
            </a:r>
            <a:endParaRPr lang="en-US" sz="1600" dirty="0"/>
          </a:p>
        </p:txBody>
      </p:sp>
      <p:sp>
        <p:nvSpPr>
          <p:cNvPr id="9" name="Text 6"/>
          <p:cNvSpPr/>
          <p:nvPr/>
        </p:nvSpPr>
        <p:spPr>
          <a:xfrm>
            <a:off x="1031240" y="2830830"/>
            <a:ext cx="4545965" cy="3035935"/>
          </a:xfrm>
          <a:prstGeom prst="rect">
            <a:avLst/>
          </a:prstGeom>
          <a:noFill/>
          <a:ln/>
        </p:spPr>
        <p:txBody>
          <a:bodyPr wrap="square" lIns="91440" tIns="45720" rIns="91440" bIns="45720" rtlCol="0" anchor="t"/>
          <a:lstStyle/>
          <a:p>
            <a:pPr>
              <a:lnSpc>
                <a:spcPct val="130000"/>
              </a:lnSpc>
            </a:pPr>
            <a:r>
              <a:rPr lang="en-US" sz="2000" dirty="0">
                <a:solidFill>
                  <a:srgbClr val="1E1C0D"/>
                </a:solidFill>
                <a:latin typeface="MiSans" pitchFamily="34" charset="0"/>
                <a:ea typeface="MiSans" pitchFamily="34" charset="-122"/>
                <a:cs typeface="MiSans" pitchFamily="34" charset="-120"/>
              </a:rPr>
              <a:t>Discuss the balance between the benefits of AI, such as increased efficiency and personalization, and concerns like privacy and bias. Highlight the importance of ethical AI design.</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0" y="6028055"/>
            <a:ext cx="12212955" cy="829945"/>
          </a:xfrm>
          <a:prstGeom prst="rect">
            <a:avLst/>
          </a:prstGeom>
          <a:solidFill>
            <a:srgbClr val="402E7F"/>
          </a:solidFill>
          <a:ln/>
        </p:spPr>
      </p:sp>
      <p:sp>
        <p:nvSpPr>
          <p:cNvPr id="5" name="Text 3"/>
          <p:cNvSpPr/>
          <p:nvPr/>
        </p:nvSpPr>
        <p:spPr>
          <a:xfrm>
            <a:off x="0" y="6028055"/>
            <a:ext cx="12212955" cy="829945"/>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427990" y="45402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Recognize, Question, Leverage</a:t>
            </a:r>
            <a:endParaRPr lang="en-US" sz="1600" dirty="0"/>
          </a:p>
        </p:txBody>
      </p:sp>
      <p:sp>
        <p:nvSpPr>
          <p:cNvPr id="7" name="Shape 5"/>
          <p:cNvSpPr/>
          <p:nvPr/>
        </p:nvSpPr>
        <p:spPr>
          <a:xfrm>
            <a:off x="781050" y="1346835"/>
            <a:ext cx="4958080" cy="4360545"/>
          </a:xfrm>
          <a:prstGeom prst="roundRect">
            <a:avLst>
              <a:gd name="adj" fmla="val 3153"/>
            </a:avLst>
          </a:prstGeom>
          <a:solidFill>
            <a:srgbClr val="FFFFFF"/>
          </a:solidFill>
          <a:ln w="19050">
            <a:solidFill>
              <a:srgbClr val="402E7F"/>
            </a:solidFill>
            <a:prstDash val="solid"/>
          </a:ln>
        </p:spPr>
      </p:sp>
      <p:sp>
        <p:nvSpPr>
          <p:cNvPr id="8" name="Text 6"/>
          <p:cNvSpPr/>
          <p:nvPr/>
        </p:nvSpPr>
        <p:spPr>
          <a:xfrm>
            <a:off x="781050" y="1346835"/>
            <a:ext cx="4958080" cy="436054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rot="16200000">
            <a:off x="936625" y="1374775"/>
            <a:ext cx="1061085" cy="1005205"/>
          </a:xfrm>
          <a:custGeom>
            <a:avLst/>
            <a:gdLst/>
            <a:ahLst/>
            <a:cxnLst/>
            <a:rect l="l" t="t" r="r" b="b"/>
            <a:pathLst>
              <a:path w="1061085" h="1005205">
                <a:moveTo>
                  <a:pt x="0" y="251460"/>
                </a:moveTo>
                <a:lnTo>
                  <a:pt x="1052195" y="251460"/>
                </a:lnTo>
                <a:lnTo>
                  <a:pt x="1052195" y="0"/>
                </a:lnTo>
                <a:lnTo>
                  <a:pt x="1061085" y="8890"/>
                </a:lnTo>
                <a:lnTo>
                  <a:pt x="1061085" y="996315"/>
                </a:lnTo>
                <a:lnTo>
                  <a:pt x="1052195" y="1005205"/>
                </a:lnTo>
                <a:lnTo>
                  <a:pt x="1052195" y="753745"/>
                </a:lnTo>
                <a:lnTo>
                  <a:pt x="0" y="753745"/>
                </a:lnTo>
                <a:lnTo>
                  <a:pt x="251460" y="502920"/>
                </a:lnTo>
                <a:lnTo>
                  <a:pt x="0" y="251460"/>
                </a:lnTo>
                <a:close/>
              </a:path>
            </a:pathLst>
          </a:custGeom>
          <a:solidFill>
            <a:srgbClr val="402E7F"/>
          </a:solidFill>
          <a:ln/>
        </p:spPr>
      </p:sp>
      <p:sp>
        <p:nvSpPr>
          <p:cNvPr id="10" name="Text 8"/>
          <p:cNvSpPr/>
          <p:nvPr/>
        </p:nvSpPr>
        <p:spPr>
          <a:xfrm rot="16200000">
            <a:off x="936625" y="1374775"/>
            <a:ext cx="1061085" cy="100520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6181090" y="1346835"/>
            <a:ext cx="4958080" cy="4360545"/>
          </a:xfrm>
          <a:prstGeom prst="roundRect">
            <a:avLst>
              <a:gd name="adj" fmla="val 3153"/>
            </a:avLst>
          </a:prstGeom>
          <a:solidFill>
            <a:srgbClr val="FFFFFF"/>
          </a:solidFill>
          <a:ln w="19050">
            <a:solidFill>
              <a:srgbClr val="402E7F"/>
            </a:solidFill>
            <a:prstDash val="solid"/>
          </a:ln>
        </p:spPr>
      </p:sp>
      <p:sp>
        <p:nvSpPr>
          <p:cNvPr id="12" name="Text 10"/>
          <p:cNvSpPr/>
          <p:nvPr/>
        </p:nvSpPr>
        <p:spPr>
          <a:xfrm>
            <a:off x="6181090" y="1346835"/>
            <a:ext cx="4958080" cy="436054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rot="16200000">
            <a:off x="6336665" y="1374775"/>
            <a:ext cx="1061085" cy="1005205"/>
          </a:xfrm>
          <a:custGeom>
            <a:avLst/>
            <a:gdLst/>
            <a:ahLst/>
            <a:cxnLst/>
            <a:rect l="l" t="t" r="r" b="b"/>
            <a:pathLst>
              <a:path w="1061085" h="1005205">
                <a:moveTo>
                  <a:pt x="0" y="251460"/>
                </a:moveTo>
                <a:lnTo>
                  <a:pt x="1052195" y="251460"/>
                </a:lnTo>
                <a:lnTo>
                  <a:pt x="1052195" y="0"/>
                </a:lnTo>
                <a:lnTo>
                  <a:pt x="1061085" y="8890"/>
                </a:lnTo>
                <a:lnTo>
                  <a:pt x="1061085" y="996315"/>
                </a:lnTo>
                <a:lnTo>
                  <a:pt x="1052195" y="1005205"/>
                </a:lnTo>
                <a:lnTo>
                  <a:pt x="1052195" y="753745"/>
                </a:lnTo>
                <a:lnTo>
                  <a:pt x="0" y="753745"/>
                </a:lnTo>
                <a:lnTo>
                  <a:pt x="251460" y="502920"/>
                </a:lnTo>
                <a:lnTo>
                  <a:pt x="0" y="251460"/>
                </a:lnTo>
                <a:close/>
              </a:path>
            </a:pathLst>
          </a:custGeom>
          <a:solidFill>
            <a:srgbClr val="402E7F"/>
          </a:solidFill>
          <a:ln/>
        </p:spPr>
      </p:sp>
      <p:sp>
        <p:nvSpPr>
          <p:cNvPr id="14" name="Text 12"/>
          <p:cNvSpPr/>
          <p:nvPr/>
        </p:nvSpPr>
        <p:spPr>
          <a:xfrm rot="16200000">
            <a:off x="6336665" y="1374775"/>
            <a:ext cx="1061085" cy="100520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3"/>
          <p:cNvSpPr/>
          <p:nvPr/>
        </p:nvSpPr>
        <p:spPr>
          <a:xfrm>
            <a:off x="1727200" y="1641475"/>
            <a:ext cx="368173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2E7F"/>
                </a:solidFill>
                <a:latin typeface="MiSans" pitchFamily="34" charset="0"/>
                <a:ea typeface="MiSans" pitchFamily="34" charset="-122"/>
                <a:cs typeface="MiSans" pitchFamily="34" charset="-120"/>
              </a:rPr>
              <a:t>Spotting AI</a:t>
            </a:r>
            <a:endParaRPr lang="en-US" sz="1600" dirty="0"/>
          </a:p>
        </p:txBody>
      </p:sp>
      <p:sp>
        <p:nvSpPr>
          <p:cNvPr id="16" name="Text 14"/>
          <p:cNvSpPr/>
          <p:nvPr/>
        </p:nvSpPr>
        <p:spPr>
          <a:xfrm>
            <a:off x="1129665" y="2572385"/>
            <a:ext cx="4279265" cy="2956560"/>
          </a:xfrm>
          <a:prstGeom prst="rect">
            <a:avLst/>
          </a:prstGeom>
          <a:noFill/>
          <a:ln/>
        </p:spPr>
        <p:txBody>
          <a:bodyPr wrap="square" lIns="91440" tIns="45720" rIns="91440" bIns="45720" rtlCol="0" anchor="t"/>
          <a:lstStyle/>
          <a:p>
            <a:pPr>
              <a:lnSpc>
                <a:spcPct val="130000"/>
              </a:lnSpc>
            </a:pPr>
            <a:r>
              <a:rPr lang="en-US" sz="2000" dirty="0">
                <a:solidFill>
                  <a:srgbClr val="1E1C0D"/>
                </a:solidFill>
                <a:latin typeface="MiSans" pitchFamily="34" charset="0"/>
                <a:ea typeface="MiSans" pitchFamily="34" charset="-122"/>
                <a:cs typeface="MiSans" pitchFamily="34" charset="-120"/>
              </a:rPr>
              <a:t>Learn to recognize AI in everyday tools and services. Understanding its presence empowers you to use it more effectively.</a:t>
            </a:r>
            <a:endParaRPr lang="en-US" sz="1600" dirty="0"/>
          </a:p>
        </p:txBody>
      </p:sp>
      <p:sp>
        <p:nvSpPr>
          <p:cNvPr id="17" name="Text 15"/>
          <p:cNvSpPr/>
          <p:nvPr/>
        </p:nvSpPr>
        <p:spPr>
          <a:xfrm>
            <a:off x="7127240" y="1641475"/>
            <a:ext cx="368173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2E7F"/>
                </a:solidFill>
                <a:latin typeface="MiSans" pitchFamily="34" charset="0"/>
                <a:ea typeface="MiSans" pitchFamily="34" charset="-122"/>
                <a:cs typeface="MiSans" pitchFamily="34" charset="-120"/>
              </a:rPr>
              <a:t>Critical Engagement</a:t>
            </a:r>
            <a:endParaRPr lang="en-US" sz="1600" dirty="0"/>
          </a:p>
        </p:txBody>
      </p:sp>
      <p:sp>
        <p:nvSpPr>
          <p:cNvPr id="18" name="Text 16"/>
          <p:cNvSpPr/>
          <p:nvPr/>
        </p:nvSpPr>
        <p:spPr>
          <a:xfrm>
            <a:off x="6529705" y="2572385"/>
            <a:ext cx="4279265" cy="2956560"/>
          </a:xfrm>
          <a:prstGeom prst="rect">
            <a:avLst/>
          </a:prstGeom>
          <a:noFill/>
          <a:ln/>
        </p:spPr>
        <p:txBody>
          <a:bodyPr wrap="square" lIns="91440" tIns="45720" rIns="91440" bIns="45720" rtlCol="0" anchor="t"/>
          <a:lstStyle/>
          <a:p>
            <a:pPr>
              <a:lnSpc>
                <a:spcPct val="130000"/>
              </a:lnSpc>
            </a:pPr>
            <a:r>
              <a:rPr lang="en-US" sz="2000" dirty="0">
                <a:solidFill>
                  <a:srgbClr val="1E1C0D"/>
                </a:solidFill>
                <a:latin typeface="MiSans" pitchFamily="34" charset="0"/>
                <a:ea typeface="MiSans" pitchFamily="34" charset="-122"/>
                <a:cs typeface="MiSans" pitchFamily="34" charset="-120"/>
              </a:rPr>
              <a:t>Engage critically with AI by questioning its data sources and impacts. Leverage AI to enhance productivity while maintaining ethical standards.</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187555" cy="687578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9" name="Text 27"/>
          <p:cNvSpPr/>
          <p:nvPr/>
        </p:nvSpPr>
        <p:spPr>
          <a:xfrm>
            <a:off x="1527175" y="2022475"/>
            <a:ext cx="9594850" cy="1811655"/>
          </a:xfrm>
          <a:prstGeom prst="rect">
            <a:avLst/>
          </a:prstGeom>
          <a:noFill/>
          <a:ln/>
        </p:spPr>
        <p:txBody>
          <a:bodyPr wrap="square" lIns="91440" tIns="45720" rIns="91440" bIns="45720" rtlCol="0" anchor="t"/>
          <a:lstStyle/>
          <a:p>
            <a:pPr algn="ctr">
              <a:lnSpc>
                <a:spcPct val="100000"/>
              </a:lnSpc>
            </a:pPr>
            <a:r>
              <a:rPr lang="en-US" sz="115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30" name="Shape 28"/>
          <p:cNvSpPr/>
          <p:nvPr/>
        </p:nvSpPr>
        <p:spPr>
          <a:xfrm>
            <a:off x="3875723" y="4495165"/>
            <a:ext cx="2057400" cy="518160"/>
          </a:xfrm>
          <a:prstGeom prst="roundRect">
            <a:avLst>
              <a:gd name="adj" fmla="val 50000"/>
            </a:avLst>
          </a:prstGeom>
          <a:solidFill>
            <a:srgbClr val="FFFFFF"/>
          </a:solidFill>
          <a:ln/>
        </p:spPr>
      </p:sp>
      <p:sp>
        <p:nvSpPr>
          <p:cNvPr id="31" name="Text 29"/>
          <p:cNvSpPr/>
          <p:nvPr/>
        </p:nvSpPr>
        <p:spPr>
          <a:xfrm>
            <a:off x="3875723" y="4495165"/>
            <a:ext cx="2057400" cy="518160"/>
          </a:xfrm>
          <a:prstGeom prst="rect">
            <a:avLst/>
          </a:prstGeom>
          <a:noFill/>
          <a:ln/>
        </p:spPr>
        <p:txBody>
          <a:bodyPr wrap="square" lIns="45720" tIns="91440" rIns="91440" bIns="45720" rtlCol="0" anchor="ctr"/>
          <a:lstStyle/>
          <a:p>
            <a:pPr>
              <a:lnSpc>
                <a:spcPct val="100000"/>
              </a:lnSpc>
            </a:pPr>
            <a:endParaRPr lang="en-US" sz="1600" dirty="0"/>
          </a:p>
        </p:txBody>
      </p:sp>
      <p:sp>
        <p:nvSpPr>
          <p:cNvPr id="32" name="Text 30"/>
          <p:cNvSpPr/>
          <p:nvPr/>
        </p:nvSpPr>
        <p:spPr>
          <a:xfrm>
            <a:off x="3779838" y="4554855"/>
            <a:ext cx="2249805" cy="400110"/>
          </a:xfrm>
          <a:prstGeom prst="rect">
            <a:avLst/>
          </a:prstGeom>
          <a:noFill/>
          <a:ln/>
        </p:spPr>
        <p:txBody>
          <a:bodyPr wrap="square" lIns="91440" tIns="45720" rIns="91440" bIns="45720" rtlCol="0" anchor="t">
            <a:spAutoFit/>
          </a:bodyPr>
          <a:lstStyle/>
          <a:p>
            <a:pPr algn="ctr">
              <a:lnSpc>
                <a:spcPct val="100000"/>
              </a:lnSpc>
            </a:pPr>
            <a:r>
              <a:rPr lang="en-US" sz="2000">
                <a:solidFill>
                  <a:srgbClr val="402E7F"/>
                </a:solidFill>
                <a:latin typeface="MiSans" pitchFamily="34" charset="0"/>
                <a:ea typeface="MiSans" pitchFamily="34" charset="-122"/>
                <a:cs typeface="MiSans" pitchFamily="34" charset="-120"/>
              </a:rPr>
              <a:t>Sean Wong</a:t>
            </a:r>
            <a:endParaRPr lang="en-US" sz="1600" dirty="0"/>
          </a:p>
        </p:txBody>
      </p:sp>
      <p:sp>
        <p:nvSpPr>
          <p:cNvPr id="33" name="Shape 31"/>
          <p:cNvSpPr/>
          <p:nvPr/>
        </p:nvSpPr>
        <p:spPr>
          <a:xfrm>
            <a:off x="6258243" y="4495165"/>
            <a:ext cx="2057400" cy="518160"/>
          </a:xfrm>
          <a:prstGeom prst="roundRect">
            <a:avLst>
              <a:gd name="adj" fmla="val 50000"/>
            </a:avLst>
          </a:prstGeom>
          <a:solidFill>
            <a:srgbClr val="FFFFFF"/>
          </a:solidFill>
          <a:ln/>
        </p:spPr>
      </p:sp>
      <p:sp>
        <p:nvSpPr>
          <p:cNvPr id="34" name="Text 32"/>
          <p:cNvSpPr/>
          <p:nvPr/>
        </p:nvSpPr>
        <p:spPr>
          <a:xfrm>
            <a:off x="6258243" y="4495165"/>
            <a:ext cx="2057400" cy="518160"/>
          </a:xfrm>
          <a:prstGeom prst="rect">
            <a:avLst/>
          </a:prstGeom>
          <a:noFill/>
          <a:ln/>
        </p:spPr>
        <p:txBody>
          <a:bodyPr wrap="square" lIns="45720" tIns="91440" rIns="91440" bIns="45720" rtlCol="0" anchor="ctr"/>
          <a:lstStyle/>
          <a:p>
            <a:pPr>
              <a:lnSpc>
                <a:spcPct val="100000"/>
              </a:lnSpc>
            </a:pPr>
            <a:endParaRPr lang="en-US" sz="1600" dirty="0"/>
          </a:p>
        </p:txBody>
      </p:sp>
      <p:sp>
        <p:nvSpPr>
          <p:cNvPr id="35" name="Text 33"/>
          <p:cNvSpPr/>
          <p:nvPr/>
        </p:nvSpPr>
        <p:spPr>
          <a:xfrm>
            <a:off x="6162358" y="4554855"/>
            <a:ext cx="2249805"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2E7F"/>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202795" cy="272923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202795" cy="272923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727190" y="6306820"/>
            <a:ext cx="10080000" cy="0"/>
          </a:xfrm>
          <a:prstGeom prst="line">
            <a:avLst/>
          </a:prstGeom>
          <a:noFill/>
          <a:ln w="19050">
            <a:solidFill>
              <a:srgbClr val="402E7F"/>
            </a:solidFill>
            <a:prstDash val="solid"/>
            <a:headEnd type="none"/>
            <a:tailEnd type="none"/>
          </a:ln>
        </p:spPr>
      </p:sp>
      <p:sp>
        <p:nvSpPr>
          <p:cNvPr id="7" name="Shape 5"/>
          <p:cNvSpPr/>
          <p:nvPr/>
        </p:nvSpPr>
        <p:spPr>
          <a:xfrm>
            <a:off x="852805" y="6177280"/>
            <a:ext cx="259080" cy="259080"/>
          </a:xfrm>
          <a:prstGeom prst="ellipse">
            <a:avLst/>
          </a:prstGeom>
          <a:solidFill>
            <a:srgbClr val="402E7F"/>
          </a:solidFill>
          <a:ln/>
        </p:spPr>
      </p:sp>
      <p:sp>
        <p:nvSpPr>
          <p:cNvPr id="8" name="Text 6"/>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979805" y="6177280"/>
            <a:ext cx="259080" cy="259080"/>
          </a:xfrm>
          <a:prstGeom prst="ellipse">
            <a:avLst/>
          </a:prstGeom>
          <a:solidFill>
            <a:srgbClr val="000000">
              <a:alpha val="0"/>
            </a:srgbClr>
          </a:solidFill>
          <a:ln w="19050">
            <a:solidFill>
              <a:srgbClr val="402E7F"/>
            </a:solidFill>
            <a:prstDash val="solid"/>
          </a:ln>
        </p:spPr>
      </p:sp>
      <p:sp>
        <p:nvSpPr>
          <p:cNvPr id="10" name="Text 8"/>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697230" y="469900"/>
            <a:ext cx="106680" cy="106680"/>
          </a:xfrm>
          <a:prstGeom prst="ellipse">
            <a:avLst/>
          </a:prstGeom>
          <a:solidFill>
            <a:srgbClr val="FFFFFF"/>
          </a:solidFill>
          <a:ln/>
        </p:spPr>
      </p:sp>
      <p:sp>
        <p:nvSpPr>
          <p:cNvPr id="12" name="Text 10"/>
          <p:cNvSpPr/>
          <p:nvPr/>
        </p:nvSpPr>
        <p:spPr>
          <a:xfrm>
            <a:off x="6972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981075" y="469900"/>
            <a:ext cx="106680" cy="106680"/>
          </a:xfrm>
          <a:prstGeom prst="ellipse">
            <a:avLst/>
          </a:prstGeom>
          <a:solidFill>
            <a:srgbClr val="000000">
              <a:alpha val="0"/>
            </a:srgbClr>
          </a:solidFill>
          <a:ln w="19050">
            <a:solidFill>
              <a:srgbClr val="FFFFFF"/>
            </a:solidFill>
            <a:prstDash val="solid"/>
          </a:ln>
        </p:spPr>
      </p:sp>
      <p:sp>
        <p:nvSpPr>
          <p:cNvPr id="14" name="Text 12"/>
          <p:cNvSpPr/>
          <p:nvPr/>
        </p:nvSpPr>
        <p:spPr>
          <a:xfrm>
            <a:off x="98107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1264920" y="469900"/>
            <a:ext cx="106680" cy="106680"/>
          </a:xfrm>
          <a:prstGeom prst="ellipse">
            <a:avLst/>
          </a:prstGeom>
          <a:solidFill>
            <a:srgbClr val="FFFFFF"/>
          </a:solidFill>
          <a:ln/>
        </p:spPr>
      </p:sp>
      <p:sp>
        <p:nvSpPr>
          <p:cNvPr id="16" name="Text 14"/>
          <p:cNvSpPr/>
          <p:nvPr/>
        </p:nvSpPr>
        <p:spPr>
          <a:xfrm>
            <a:off x="126492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1548765" y="469900"/>
            <a:ext cx="106680" cy="106680"/>
          </a:xfrm>
          <a:prstGeom prst="ellipse">
            <a:avLst/>
          </a:prstGeom>
          <a:solidFill>
            <a:srgbClr val="000000">
              <a:alpha val="0"/>
            </a:srgbClr>
          </a:solidFill>
          <a:ln w="19050">
            <a:solidFill>
              <a:srgbClr val="FFFFFF"/>
            </a:solidFill>
            <a:prstDash val="solid"/>
          </a:ln>
        </p:spPr>
      </p:sp>
      <p:sp>
        <p:nvSpPr>
          <p:cNvPr id="18" name="Text 16"/>
          <p:cNvSpPr/>
          <p:nvPr/>
        </p:nvSpPr>
        <p:spPr>
          <a:xfrm>
            <a:off x="154876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1832610" y="469900"/>
            <a:ext cx="106680" cy="106680"/>
          </a:xfrm>
          <a:prstGeom prst="ellipse">
            <a:avLst/>
          </a:prstGeom>
          <a:solidFill>
            <a:srgbClr val="FFFFFF"/>
          </a:solidFill>
          <a:ln/>
        </p:spPr>
      </p:sp>
      <p:sp>
        <p:nvSpPr>
          <p:cNvPr id="20" name="Text 18"/>
          <p:cNvSpPr/>
          <p:nvPr/>
        </p:nvSpPr>
        <p:spPr>
          <a:xfrm>
            <a:off x="183261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2116455" y="469900"/>
            <a:ext cx="106680" cy="106680"/>
          </a:xfrm>
          <a:prstGeom prst="ellipse">
            <a:avLst/>
          </a:prstGeom>
          <a:solidFill>
            <a:srgbClr val="000000">
              <a:alpha val="0"/>
            </a:srgbClr>
          </a:solidFill>
          <a:ln w="19050">
            <a:solidFill>
              <a:srgbClr val="FFFFFF"/>
            </a:solidFill>
            <a:prstDash val="solid"/>
          </a:ln>
        </p:spPr>
      </p:sp>
      <p:sp>
        <p:nvSpPr>
          <p:cNvPr id="22" name="Text 20"/>
          <p:cNvSpPr/>
          <p:nvPr/>
        </p:nvSpPr>
        <p:spPr>
          <a:xfrm>
            <a:off x="211645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11456035" y="381635"/>
            <a:ext cx="351155" cy="43815"/>
          </a:xfrm>
          <a:prstGeom prst="roundRect">
            <a:avLst>
              <a:gd name="adj" fmla="val 50000"/>
            </a:avLst>
          </a:prstGeom>
          <a:solidFill>
            <a:srgbClr val="FFFFFF"/>
          </a:solidFill>
          <a:ln/>
        </p:spPr>
      </p:sp>
      <p:sp>
        <p:nvSpPr>
          <p:cNvPr id="24" name="Text 22"/>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3"/>
          <p:cNvSpPr/>
          <p:nvPr/>
        </p:nvSpPr>
        <p:spPr>
          <a:xfrm>
            <a:off x="11456035" y="501650"/>
            <a:ext cx="351155" cy="43815"/>
          </a:xfrm>
          <a:prstGeom prst="roundRect">
            <a:avLst>
              <a:gd name="adj" fmla="val 50000"/>
            </a:avLst>
          </a:prstGeom>
          <a:solidFill>
            <a:srgbClr val="FFFFFF"/>
          </a:solidFill>
          <a:ln/>
        </p:spPr>
      </p:sp>
      <p:sp>
        <p:nvSpPr>
          <p:cNvPr id="26" name="Text 24"/>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11456035" y="621665"/>
            <a:ext cx="351155" cy="43815"/>
          </a:xfrm>
          <a:prstGeom prst="roundRect">
            <a:avLst>
              <a:gd name="adj" fmla="val 50000"/>
            </a:avLst>
          </a:prstGeom>
          <a:solidFill>
            <a:srgbClr val="FFFFFF"/>
          </a:solidFill>
          <a:ln/>
        </p:spPr>
      </p:sp>
      <p:sp>
        <p:nvSpPr>
          <p:cNvPr id="28" name="Text 26"/>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7"/>
          <p:cNvSpPr/>
          <p:nvPr/>
        </p:nvSpPr>
        <p:spPr>
          <a:xfrm>
            <a:off x="4226560" y="3609975"/>
            <a:ext cx="0" cy="1764030"/>
          </a:xfrm>
          <a:prstGeom prst="line">
            <a:avLst/>
          </a:prstGeom>
          <a:noFill/>
          <a:ln w="12700">
            <a:solidFill>
              <a:srgbClr val="20173F"/>
            </a:solidFill>
            <a:prstDash val="dash"/>
            <a:headEnd type="none"/>
            <a:tailEnd type="none"/>
          </a:ln>
        </p:spPr>
      </p:sp>
      <p:sp>
        <p:nvSpPr>
          <p:cNvPr id="30" name="Shape 28"/>
          <p:cNvSpPr/>
          <p:nvPr/>
        </p:nvSpPr>
        <p:spPr>
          <a:xfrm>
            <a:off x="7966075" y="3609975"/>
            <a:ext cx="0" cy="1764030"/>
          </a:xfrm>
          <a:prstGeom prst="line">
            <a:avLst/>
          </a:prstGeom>
          <a:noFill/>
          <a:ln w="12700">
            <a:solidFill>
              <a:srgbClr val="20173F"/>
            </a:solidFill>
            <a:prstDash val="dash"/>
            <a:headEnd type="none"/>
            <a:tailEnd type="none"/>
          </a:ln>
        </p:spPr>
      </p:sp>
      <p:sp>
        <p:nvSpPr>
          <p:cNvPr id="31" name="Shape 29"/>
          <p:cNvSpPr/>
          <p:nvPr/>
        </p:nvSpPr>
        <p:spPr>
          <a:xfrm>
            <a:off x="3525520" y="1210310"/>
            <a:ext cx="5140960" cy="1016000"/>
          </a:xfrm>
          <a:prstGeom prst="rect">
            <a:avLst/>
          </a:prstGeom>
          <a:solidFill>
            <a:srgbClr val="000000">
              <a:alpha val="0"/>
            </a:srgbClr>
          </a:solidFill>
          <a:ln/>
        </p:spPr>
      </p:sp>
      <p:sp>
        <p:nvSpPr>
          <p:cNvPr id="32" name="Text 30"/>
          <p:cNvSpPr/>
          <p:nvPr/>
        </p:nvSpPr>
        <p:spPr>
          <a:xfrm>
            <a:off x="3525520" y="1210310"/>
            <a:ext cx="5140960" cy="1016000"/>
          </a:xfrm>
          <a:prstGeom prst="rect">
            <a:avLst/>
          </a:prstGeom>
          <a:noFill/>
          <a:ln/>
        </p:spPr>
        <p:txBody>
          <a:bodyPr wrap="square" lIns="46863" tIns="90043" rIns="90043" bIns="46863" rtlCol="0" anchor="b"/>
          <a:lstStyle/>
          <a:p>
            <a:pPr algn="ctr">
              <a:lnSpc>
                <a:spcPct val="100000"/>
              </a:lnSpc>
            </a:pPr>
            <a:r>
              <a:rPr lang="en-US" sz="6000" dirty="0">
                <a:solidFill>
                  <a:srgbClr val="FFFFFF"/>
                </a:solidFill>
                <a:latin typeface="MiSans" pitchFamily="34" charset="0"/>
                <a:ea typeface="MiSans" pitchFamily="34" charset="-122"/>
                <a:cs typeface="MiSans" pitchFamily="34" charset="-120"/>
              </a:rPr>
              <a:t>CONTENTS</a:t>
            </a:r>
            <a:endParaRPr lang="en-US" sz="1600" dirty="0"/>
          </a:p>
        </p:txBody>
      </p:sp>
      <p:sp>
        <p:nvSpPr>
          <p:cNvPr id="33" name="Text 31"/>
          <p:cNvSpPr/>
          <p:nvPr/>
        </p:nvSpPr>
        <p:spPr>
          <a:xfrm>
            <a:off x="850900" y="3637915"/>
            <a:ext cx="772795" cy="674370"/>
          </a:xfrm>
          <a:prstGeom prst="rect">
            <a:avLst/>
          </a:prstGeom>
          <a:noFill/>
          <a:ln/>
        </p:spPr>
        <p:txBody>
          <a:bodyPr wrap="square" lIns="91440" tIns="45720" rIns="91440" bIns="45720" rtlCol="0" anchor="t"/>
          <a:lstStyle/>
          <a:p>
            <a:pPr algn="ctr">
              <a:lnSpc>
                <a:spcPct val="100000"/>
              </a:lnSpc>
            </a:pPr>
            <a:r>
              <a:rPr lang="en-US" sz="4400" b="1" dirty="0">
                <a:solidFill>
                  <a:srgbClr val="402E7F"/>
                </a:solidFill>
                <a:latin typeface="MiSans" pitchFamily="34" charset="0"/>
                <a:ea typeface="MiSans" pitchFamily="34" charset="-122"/>
                <a:cs typeface="MiSans" pitchFamily="34" charset="-120"/>
              </a:rPr>
              <a:t>01</a:t>
            </a:r>
            <a:endParaRPr lang="en-US" sz="1600" dirty="0"/>
          </a:p>
        </p:txBody>
      </p:sp>
      <p:sp>
        <p:nvSpPr>
          <p:cNvPr id="34" name="Text 32"/>
          <p:cNvSpPr/>
          <p:nvPr/>
        </p:nvSpPr>
        <p:spPr>
          <a:xfrm>
            <a:off x="850900" y="4393565"/>
            <a:ext cx="3011805" cy="429617"/>
          </a:xfrm>
          <a:prstGeom prst="rect">
            <a:avLst/>
          </a:prstGeom>
          <a:noFill/>
          <a:ln/>
        </p:spPr>
        <p:txBody>
          <a:bodyPr wrap="square" lIns="91440" tIns="45720" rIns="91440" bIns="45720" rtlCol="0" anchor="t">
            <a:spAutoFit/>
          </a:bodyPr>
          <a:lstStyle/>
          <a:p>
            <a:pPr algn="ctr">
              <a:lnSpc>
                <a:spcPct val="100000"/>
              </a:lnSpc>
            </a:pPr>
            <a:r>
              <a:rPr lang="en-US" sz="2800" b="1" dirty="0">
                <a:solidFill>
                  <a:srgbClr val="4E4B22"/>
                </a:solidFill>
                <a:latin typeface="MiSans" pitchFamily="34" charset="0"/>
                <a:ea typeface="MiSans" pitchFamily="34" charset="-122"/>
                <a:cs typeface="MiSans" pitchFamily="34" charset="-120"/>
              </a:rPr>
              <a:t>Invisible AI</a:t>
            </a:r>
            <a:endParaRPr lang="en-US" sz="1600" dirty="0"/>
          </a:p>
        </p:txBody>
      </p:sp>
      <p:sp>
        <p:nvSpPr>
          <p:cNvPr id="35" name="Text 33"/>
          <p:cNvSpPr/>
          <p:nvPr/>
        </p:nvSpPr>
        <p:spPr>
          <a:xfrm>
            <a:off x="4590415" y="3672205"/>
            <a:ext cx="1046480" cy="674370"/>
          </a:xfrm>
          <a:prstGeom prst="rect">
            <a:avLst/>
          </a:prstGeom>
          <a:noFill/>
          <a:ln/>
        </p:spPr>
        <p:txBody>
          <a:bodyPr wrap="square" lIns="91440" tIns="45720" rIns="91440" bIns="45720" rtlCol="0" anchor="t"/>
          <a:lstStyle/>
          <a:p>
            <a:pPr algn="ctr">
              <a:lnSpc>
                <a:spcPct val="100000"/>
              </a:lnSpc>
            </a:pPr>
            <a:r>
              <a:rPr lang="en-US" sz="4400" b="1" dirty="0">
                <a:solidFill>
                  <a:srgbClr val="402E7F"/>
                </a:solidFill>
                <a:latin typeface="MiSans" pitchFamily="34" charset="0"/>
                <a:ea typeface="MiSans" pitchFamily="34" charset="-122"/>
                <a:cs typeface="MiSans" pitchFamily="34" charset="-120"/>
              </a:rPr>
              <a:t>02</a:t>
            </a:r>
            <a:endParaRPr lang="en-US" sz="1600" dirty="0"/>
          </a:p>
        </p:txBody>
      </p:sp>
      <p:sp>
        <p:nvSpPr>
          <p:cNvPr id="36" name="Text 34"/>
          <p:cNvSpPr/>
          <p:nvPr/>
        </p:nvSpPr>
        <p:spPr>
          <a:xfrm>
            <a:off x="4590415" y="4427855"/>
            <a:ext cx="3011805" cy="429617"/>
          </a:xfrm>
          <a:prstGeom prst="rect">
            <a:avLst/>
          </a:prstGeom>
          <a:noFill/>
          <a:ln/>
        </p:spPr>
        <p:txBody>
          <a:bodyPr wrap="square" lIns="91440" tIns="45720" rIns="91440" bIns="45720" rtlCol="0" anchor="t">
            <a:spAutoFit/>
          </a:bodyPr>
          <a:lstStyle/>
          <a:p>
            <a:pPr algn="ctr">
              <a:lnSpc>
                <a:spcPct val="100000"/>
              </a:lnSpc>
            </a:pPr>
            <a:r>
              <a:rPr lang="en-US" sz="2800" b="1" dirty="0">
                <a:solidFill>
                  <a:srgbClr val="3E3A1C"/>
                </a:solidFill>
                <a:latin typeface="MiSans" pitchFamily="34" charset="0"/>
                <a:ea typeface="MiSans" pitchFamily="34" charset="-122"/>
                <a:cs typeface="MiSans" pitchFamily="34" charset="-120"/>
              </a:rPr>
              <a:t>Industry Remix</a:t>
            </a:r>
            <a:endParaRPr lang="en-US" sz="1600" dirty="0"/>
          </a:p>
        </p:txBody>
      </p:sp>
      <p:sp>
        <p:nvSpPr>
          <p:cNvPr id="37" name="Text 35"/>
          <p:cNvSpPr/>
          <p:nvPr/>
        </p:nvSpPr>
        <p:spPr>
          <a:xfrm>
            <a:off x="8329930" y="3730625"/>
            <a:ext cx="1016635" cy="674370"/>
          </a:xfrm>
          <a:prstGeom prst="rect">
            <a:avLst/>
          </a:prstGeom>
          <a:noFill/>
          <a:ln/>
        </p:spPr>
        <p:txBody>
          <a:bodyPr wrap="square" lIns="91440" tIns="45720" rIns="91440" bIns="45720" rtlCol="0" anchor="t"/>
          <a:lstStyle/>
          <a:p>
            <a:pPr algn="ctr">
              <a:lnSpc>
                <a:spcPct val="100000"/>
              </a:lnSpc>
            </a:pPr>
            <a:r>
              <a:rPr lang="en-US" sz="4400" b="1" dirty="0">
                <a:solidFill>
                  <a:srgbClr val="402E7F"/>
                </a:solidFill>
                <a:latin typeface="MiSans" pitchFamily="34" charset="0"/>
                <a:ea typeface="MiSans" pitchFamily="34" charset="-122"/>
                <a:cs typeface="MiSans" pitchFamily="34" charset="-120"/>
              </a:rPr>
              <a:t>03</a:t>
            </a:r>
            <a:endParaRPr lang="en-US" sz="1600" dirty="0"/>
          </a:p>
        </p:txBody>
      </p:sp>
      <p:sp>
        <p:nvSpPr>
          <p:cNvPr id="38" name="Text 36"/>
          <p:cNvSpPr/>
          <p:nvPr/>
        </p:nvSpPr>
        <p:spPr>
          <a:xfrm>
            <a:off x="8329930" y="4486275"/>
            <a:ext cx="3011805" cy="429617"/>
          </a:xfrm>
          <a:prstGeom prst="rect">
            <a:avLst/>
          </a:prstGeom>
          <a:noFill/>
          <a:ln/>
        </p:spPr>
        <p:txBody>
          <a:bodyPr wrap="square" lIns="91440" tIns="45720" rIns="91440" bIns="45720" rtlCol="0" anchor="t">
            <a:spAutoFit/>
          </a:bodyPr>
          <a:lstStyle/>
          <a:p>
            <a:pPr algn="ctr">
              <a:lnSpc>
                <a:spcPct val="100000"/>
              </a:lnSpc>
            </a:pPr>
            <a:r>
              <a:rPr lang="en-US" sz="2800" b="1" dirty="0">
                <a:solidFill>
                  <a:srgbClr val="3E3A1C"/>
                </a:solidFill>
                <a:latin typeface="MiSans" pitchFamily="34" charset="0"/>
                <a:ea typeface="MiSans" pitchFamily="34" charset="-122"/>
                <a:cs typeface="MiSans" pitchFamily="34" charset="-120"/>
              </a:rPr>
              <a:t>Reflection</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187555" cy="687578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a:lnSpc>
                <a:spcPct val="100000"/>
              </a:lnSpc>
            </a:pPr>
            <a:r>
              <a:rPr lang="en-US" sz="7200" b="1" dirty="0">
                <a:solidFill>
                  <a:srgbClr val="FFFFFF"/>
                </a:solidFill>
                <a:latin typeface="MiSans" pitchFamily="34" charset="0"/>
                <a:ea typeface="MiSans" pitchFamily="34" charset="-122"/>
                <a:cs typeface="MiSans" pitchFamily="34" charset="-120"/>
              </a:rPr>
              <a:t>Invisible AI</a:t>
            </a:r>
            <a:endParaRPr lang="en-US" sz="1600" dirty="0"/>
          </a:p>
        </p:txBody>
      </p:sp>
      <p:sp>
        <p:nvSpPr>
          <p:cNvPr id="31" name="Text 29"/>
          <p:cNvSpPr/>
          <p:nvPr/>
        </p:nvSpPr>
        <p:spPr>
          <a:xfrm>
            <a:off x="2515235" y="1350010"/>
            <a:ext cx="7161530" cy="1104900"/>
          </a:xfrm>
          <a:prstGeom prst="rect">
            <a:avLst/>
          </a:prstGeom>
          <a:noFill/>
          <a:ln/>
        </p:spPr>
        <p:txBody>
          <a:bodyPr wrap="square" lIns="91440" tIns="45720" rIns="91440" bIns="45720" rtlCol="0" anchor="t">
            <a:spAutoFit/>
          </a:bodyPr>
          <a:lstStyle/>
          <a:p>
            <a:pPr algn="ctr">
              <a:lnSpc>
                <a:spcPct val="100000"/>
              </a:lnSpc>
            </a:pPr>
            <a:r>
              <a:rPr lang="en-US" sz="7200" dirty="0">
                <a:solidFill>
                  <a:srgbClr val="FFFFFF"/>
                </a:solidFill>
                <a:latin typeface="MiSans" pitchFamily="34" charset="0"/>
                <a:ea typeface="MiSans" pitchFamily="34" charset="-122"/>
                <a:cs typeface="MiSans" pitchFamily="34" charset="-120"/>
              </a:rPr>
              <a:t>01</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pic>
        <p:nvPicPr>
          <p:cNvPr id="4" name="Image 0" descr="https://kimi-img.moonshot.cn/pub/slides/slides_tmpl/image/25-09-08-15:08:37-d2v81tdnfo2stf9dkdng.png"/>
          <p:cNvPicPr>
            <a:picLocks noChangeAspect="1"/>
          </p:cNvPicPr>
          <p:nvPr/>
        </p:nvPicPr>
        <p:blipFill>
          <a:blip r:embed="rId3"/>
          <a:srcRect l="89" r="89"/>
          <a:stretch/>
        </p:blipFill>
        <p:spPr>
          <a:xfrm>
            <a:off x="748030" y="1678940"/>
            <a:ext cx="3578225" cy="4374515"/>
          </a:xfrm>
          <a:prstGeom prst="rect">
            <a:avLst/>
          </a:prstGeom>
        </p:spPr>
      </p:pic>
      <p:sp>
        <p:nvSpPr>
          <p:cNvPr id="5" name="Shape 2"/>
          <p:cNvSpPr/>
          <p:nvPr/>
        </p:nvSpPr>
        <p:spPr>
          <a:xfrm>
            <a:off x="3981450" y="5556885"/>
            <a:ext cx="668020" cy="727075"/>
          </a:xfrm>
          <a:prstGeom prst="roundRect">
            <a:avLst>
              <a:gd name="adj" fmla="val 10513"/>
            </a:avLst>
          </a:prstGeom>
          <a:solidFill>
            <a:srgbClr val="BC7DB7"/>
          </a:solidFill>
          <a:ln/>
        </p:spPr>
      </p:sp>
      <p:sp>
        <p:nvSpPr>
          <p:cNvPr id="6" name="Text 3"/>
          <p:cNvSpPr/>
          <p:nvPr/>
        </p:nvSpPr>
        <p:spPr>
          <a:xfrm>
            <a:off x="3981450" y="5556885"/>
            <a:ext cx="668020" cy="727075"/>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4871720" y="2914015"/>
            <a:ext cx="3157220" cy="3151505"/>
          </a:xfrm>
          <a:prstGeom prst="roundRect">
            <a:avLst>
              <a:gd name="adj" fmla="val 10513"/>
            </a:avLst>
          </a:prstGeom>
          <a:solidFill>
            <a:srgbClr val="FFFFFF"/>
          </a:solidFill>
          <a:ln w="19050">
            <a:solidFill>
              <a:srgbClr val="D5CDED">
                <a:alpha val="43137"/>
              </a:srgbClr>
            </a:solidFill>
            <a:prstDash val="solid"/>
          </a:ln>
          <a:effectLst>
            <a:outerShdw blurRad="190500" dist="71842" dir="2700000" algn="bl" rotWithShape="0">
              <a:srgbClr val="BC7DB7">
                <a:alpha val="10196"/>
              </a:srgbClr>
            </a:outerShdw>
          </a:effectLst>
        </p:spPr>
      </p:sp>
      <p:sp>
        <p:nvSpPr>
          <p:cNvPr id="8" name="Text 5"/>
          <p:cNvSpPr/>
          <p:nvPr/>
        </p:nvSpPr>
        <p:spPr>
          <a:xfrm>
            <a:off x="4871720" y="2914015"/>
            <a:ext cx="3157220" cy="315150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8293100" y="2939415"/>
            <a:ext cx="3157220" cy="3138805"/>
          </a:xfrm>
          <a:prstGeom prst="roundRect">
            <a:avLst>
              <a:gd name="adj" fmla="val 10513"/>
            </a:avLst>
          </a:prstGeom>
          <a:solidFill>
            <a:srgbClr val="FFFFFF"/>
          </a:solidFill>
          <a:ln w="19050">
            <a:solidFill>
              <a:srgbClr val="D5CDED">
                <a:alpha val="43137"/>
              </a:srgbClr>
            </a:solidFill>
            <a:prstDash val="solid"/>
          </a:ln>
          <a:effectLst>
            <a:outerShdw blurRad="190500" dist="71842" dir="2700000" algn="bl" rotWithShape="0">
              <a:srgbClr val="BC7DB7">
                <a:alpha val="10196"/>
              </a:srgbClr>
            </a:outerShdw>
          </a:effectLst>
        </p:spPr>
      </p:sp>
      <p:sp>
        <p:nvSpPr>
          <p:cNvPr id="10" name="Text 7"/>
          <p:cNvSpPr/>
          <p:nvPr/>
        </p:nvSpPr>
        <p:spPr>
          <a:xfrm>
            <a:off x="8293100" y="2939415"/>
            <a:ext cx="3157220" cy="313880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rot="16200000">
            <a:off x="7311390" y="-882650"/>
            <a:ext cx="199390" cy="5166995"/>
          </a:xfrm>
          <a:prstGeom prst="roundRect">
            <a:avLst>
              <a:gd name="adj" fmla="val 50000"/>
            </a:avLst>
          </a:prstGeom>
          <a:gradFill flip="none" rotWithShape="1">
            <a:gsLst>
              <a:gs pos="0">
                <a:srgbClr val="D5CDED">
                  <a:alpha val="13000"/>
                </a:srgbClr>
              </a:gs>
              <a:gs pos="28000">
                <a:srgbClr val="D5CDED">
                  <a:alpha val="13000"/>
                </a:srgbClr>
              </a:gs>
              <a:gs pos="100000">
                <a:srgbClr val="402E7F"/>
              </a:gs>
            </a:gsLst>
            <a:lin ang="16200000" scaled="1"/>
          </a:gradFill>
          <a:ln/>
        </p:spPr>
      </p:sp>
      <p:sp>
        <p:nvSpPr>
          <p:cNvPr id="12" name="Text 9"/>
          <p:cNvSpPr/>
          <p:nvPr/>
        </p:nvSpPr>
        <p:spPr>
          <a:xfrm rot="16200000">
            <a:off x="7311390" y="-882650"/>
            <a:ext cx="199390" cy="516699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Text 10"/>
          <p:cNvSpPr/>
          <p:nvPr/>
        </p:nvSpPr>
        <p:spPr>
          <a:xfrm>
            <a:off x="582930" y="45529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Morning Routine Runs on AI</a:t>
            </a:r>
            <a:endParaRPr lang="en-US" sz="1600" dirty="0"/>
          </a:p>
        </p:txBody>
      </p:sp>
      <p:sp>
        <p:nvSpPr>
          <p:cNvPr id="14" name="Text 11"/>
          <p:cNvSpPr/>
          <p:nvPr/>
        </p:nvSpPr>
        <p:spPr>
          <a:xfrm>
            <a:off x="4802505" y="1123315"/>
            <a:ext cx="480060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2E7F"/>
                </a:solidFill>
                <a:latin typeface="MiSans" pitchFamily="34" charset="0"/>
                <a:ea typeface="MiSans" pitchFamily="34" charset="-122"/>
                <a:cs typeface="MiSans" pitchFamily="34" charset="-120"/>
              </a:rPr>
              <a:t>AI in Daily Life</a:t>
            </a:r>
            <a:endParaRPr lang="en-US" sz="1600" dirty="0"/>
          </a:p>
        </p:txBody>
      </p:sp>
      <p:sp>
        <p:nvSpPr>
          <p:cNvPr id="15" name="Text 12"/>
          <p:cNvSpPr/>
          <p:nvPr/>
        </p:nvSpPr>
        <p:spPr>
          <a:xfrm>
            <a:off x="4802505" y="1839595"/>
            <a:ext cx="6647815" cy="818753"/>
          </a:xfrm>
          <a:prstGeom prst="rect">
            <a:avLst/>
          </a:prstGeom>
          <a:noFill/>
          <a:ln/>
        </p:spPr>
        <p:txBody>
          <a:bodyPr wrap="square" lIns="91440" tIns="45720" rIns="91440" bIns="45720" rtlCol="0" anchor="t">
            <a:spAutoFit/>
          </a:bodyPr>
          <a:lstStyle/>
          <a:p>
            <a:pPr>
              <a:lnSpc>
                <a:spcPct val="120000"/>
              </a:lnSpc>
            </a:pPr>
            <a:r>
              <a:rPr lang="en-US" sz="1400" dirty="0">
                <a:solidFill>
                  <a:srgbClr val="1E1C0D"/>
                </a:solidFill>
                <a:latin typeface="MiSans" pitchFamily="34" charset="0"/>
                <a:ea typeface="MiSans" pitchFamily="34" charset="-122"/>
                <a:cs typeface="MiSans" pitchFamily="34" charset="-120"/>
              </a:rPr>
              <a:t>AI is seamlessly integrated into our daily routines, often going unnoticed. From smart alarms that adapt to your sleep patterns to personalized news feeds, AI enhances the efficiency and comfort of our mornings.</a:t>
            </a:r>
            <a:endParaRPr lang="en-US" sz="1600" dirty="0"/>
          </a:p>
        </p:txBody>
      </p:sp>
      <p:sp>
        <p:nvSpPr>
          <p:cNvPr id="16" name="Text 13"/>
          <p:cNvSpPr/>
          <p:nvPr/>
        </p:nvSpPr>
        <p:spPr>
          <a:xfrm>
            <a:off x="5049520" y="2997200"/>
            <a:ext cx="2846705" cy="645517"/>
          </a:xfrm>
          <a:prstGeom prst="rect">
            <a:avLst/>
          </a:prstGeom>
          <a:noFill/>
          <a:ln/>
        </p:spPr>
        <p:txBody>
          <a:bodyPr wrap="square" lIns="91440" tIns="45720" rIns="91440" bIns="4572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Music and Navigation</a:t>
            </a:r>
            <a:endParaRPr lang="en-US" sz="1600" dirty="0"/>
          </a:p>
        </p:txBody>
      </p:sp>
      <p:sp>
        <p:nvSpPr>
          <p:cNvPr id="17" name="Text 14"/>
          <p:cNvSpPr/>
          <p:nvPr/>
        </p:nvSpPr>
        <p:spPr>
          <a:xfrm>
            <a:off x="5048250" y="3686175"/>
            <a:ext cx="2846070"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1E1C0D"/>
                </a:solidFill>
                <a:latin typeface="MiSans" pitchFamily="34" charset="0"/>
                <a:ea typeface="MiSans" pitchFamily="34" charset="-122"/>
                <a:cs typeface="MiSans" pitchFamily="34" charset="-120"/>
              </a:rPr>
              <a:t>Your favorite music streaming service uses AI to curate playlists based on your listening history. Meanwhile, navigation apps like Google Maps optimize your route in real-time, avoiding traffic jams.</a:t>
            </a:r>
            <a:endParaRPr lang="en-US" sz="1600" dirty="0"/>
          </a:p>
        </p:txBody>
      </p:sp>
      <p:sp>
        <p:nvSpPr>
          <p:cNvPr id="18" name="Text 15"/>
          <p:cNvSpPr/>
          <p:nvPr/>
        </p:nvSpPr>
        <p:spPr>
          <a:xfrm>
            <a:off x="8425815" y="2997200"/>
            <a:ext cx="2846705"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Communication</a:t>
            </a:r>
            <a:endParaRPr lang="en-US" sz="1600" dirty="0"/>
          </a:p>
        </p:txBody>
      </p:sp>
      <p:sp>
        <p:nvSpPr>
          <p:cNvPr id="19" name="Text 16"/>
          <p:cNvSpPr/>
          <p:nvPr/>
        </p:nvSpPr>
        <p:spPr>
          <a:xfrm>
            <a:off x="8424545" y="3686175"/>
            <a:ext cx="2846070" cy="1637506"/>
          </a:xfrm>
          <a:prstGeom prst="rect">
            <a:avLst/>
          </a:prstGeom>
          <a:noFill/>
          <a:ln/>
        </p:spPr>
        <p:txBody>
          <a:bodyPr wrap="square" lIns="91440" tIns="45720" rIns="91440" bIns="45720" rtlCol="0" anchor="t">
            <a:spAutoFit/>
          </a:bodyPr>
          <a:lstStyle/>
          <a:p>
            <a:pPr>
              <a:lnSpc>
                <a:spcPct val="120000"/>
              </a:lnSpc>
            </a:pPr>
            <a:r>
              <a:rPr lang="en-US" sz="1400" dirty="0">
                <a:solidFill>
                  <a:srgbClr val="1E1C0D"/>
                </a:solidFill>
                <a:latin typeface="MiSans" pitchFamily="34" charset="0"/>
                <a:ea typeface="MiSans" pitchFamily="34" charset="-122"/>
                <a:cs typeface="MiSans" pitchFamily="34" charset="-120"/>
              </a:rPr>
              <a:t>AI-driven features like autocorrect and predictive typing in messaging apps save time and reduce errors, making communication smoother and more efficient.</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pic>
        <p:nvPicPr>
          <p:cNvPr id="4" name="Image 0" descr="https://kimi-img.moonshot.cn/pub/slides/slides_tmpl/image/25-09-08-15:08:34-d2v81slnfo2stf9dkdh0.png"/>
          <p:cNvPicPr>
            <a:picLocks noChangeAspect="1"/>
          </p:cNvPicPr>
          <p:nvPr/>
        </p:nvPicPr>
        <p:blipFill>
          <a:blip r:embed="rId3"/>
          <a:srcRect t="67" b="67"/>
          <a:stretch/>
        </p:blipFill>
        <p:spPr>
          <a:xfrm>
            <a:off x="7731125" y="1292225"/>
            <a:ext cx="3686175" cy="2362200"/>
          </a:xfrm>
          <a:prstGeom prst="rect">
            <a:avLst/>
          </a:prstGeom>
        </p:spPr>
      </p:pic>
      <p:sp>
        <p:nvSpPr>
          <p:cNvPr id="5" name="Shape 2"/>
          <p:cNvSpPr/>
          <p:nvPr/>
        </p:nvSpPr>
        <p:spPr>
          <a:xfrm>
            <a:off x="898525" y="3885565"/>
            <a:ext cx="10510520" cy="2442210"/>
          </a:xfrm>
          <a:prstGeom prst="rect">
            <a:avLst/>
          </a:prstGeom>
          <a:solidFill>
            <a:srgbClr val="402E7F"/>
          </a:solidFill>
          <a:ln/>
        </p:spPr>
      </p:sp>
      <p:sp>
        <p:nvSpPr>
          <p:cNvPr id="6" name="Text 3"/>
          <p:cNvSpPr/>
          <p:nvPr/>
        </p:nvSpPr>
        <p:spPr>
          <a:xfrm>
            <a:off x="898525" y="3885565"/>
            <a:ext cx="10510520" cy="2442210"/>
          </a:xfrm>
          <a:prstGeom prst="rect">
            <a:avLst/>
          </a:prstGeom>
          <a:noFill/>
          <a:ln/>
        </p:spPr>
        <p:txBody>
          <a:bodyPr wrap="square" lIns="45720" tIns="91440" rIns="91440" bIns="45720" rtlCol="0" anchor="ctr"/>
          <a:lstStyle/>
          <a:p>
            <a:pPr>
              <a:lnSpc>
                <a:spcPct val="100000"/>
              </a:lnSpc>
            </a:pPr>
            <a:endParaRPr lang="en-US" sz="1600" dirty="0"/>
          </a:p>
        </p:txBody>
      </p:sp>
      <p:pic>
        <p:nvPicPr>
          <p:cNvPr id="7" name="Image 1" descr="https://kimi-img.moonshot.cn/pub/slides/slides_tmpl/image/25-09-08-15:08:34-d2v81slnfo2stf9dkdi0.png"/>
          <p:cNvPicPr>
            <a:picLocks noChangeAspect="1"/>
          </p:cNvPicPr>
          <p:nvPr/>
        </p:nvPicPr>
        <p:blipFill>
          <a:blip r:embed="rId4"/>
          <a:srcRect t="28" b="28"/>
          <a:stretch/>
        </p:blipFill>
        <p:spPr>
          <a:xfrm>
            <a:off x="1060450" y="4023360"/>
            <a:ext cx="3415665" cy="2166620"/>
          </a:xfrm>
          <a:prstGeom prst="snip1Rect">
            <a:avLst>
              <a:gd name="adj" fmla="val 0"/>
            </a:avLst>
          </a:prstGeom>
        </p:spPr>
      </p:pic>
      <p:sp>
        <p:nvSpPr>
          <p:cNvPr id="8" name="Text 4"/>
          <p:cNvSpPr/>
          <p:nvPr/>
        </p:nvSpPr>
        <p:spPr>
          <a:xfrm>
            <a:off x="504190" y="444500"/>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Commute, Shop, Chat—AI Inside</a:t>
            </a:r>
            <a:endParaRPr lang="en-US" sz="1600" dirty="0"/>
          </a:p>
        </p:txBody>
      </p:sp>
      <p:sp>
        <p:nvSpPr>
          <p:cNvPr id="9" name="Shape 5"/>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10" name="Text 6"/>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sp>
        <p:nvSpPr>
          <p:cNvPr id="11" name="Text 7"/>
          <p:cNvSpPr/>
          <p:nvPr/>
        </p:nvSpPr>
        <p:spPr>
          <a:xfrm>
            <a:off x="862330" y="1524635"/>
            <a:ext cx="6428855" cy="675640"/>
          </a:xfrm>
          <a:prstGeom prst="rect">
            <a:avLst/>
          </a:prstGeom>
          <a:noFill/>
          <a:ln/>
        </p:spPr>
        <p:txBody>
          <a:bodyPr wrap="square" lIns="91440" tIns="45720" rIns="91440" bIns="45720" rtlCol="0" anchor="ctr"/>
          <a:lstStyle/>
          <a:p>
            <a:pPr>
              <a:lnSpc>
                <a:spcPct val="100000"/>
              </a:lnSpc>
            </a:pPr>
            <a:r>
              <a:rPr lang="en-US" sz="2400" b="1" dirty="0">
                <a:solidFill>
                  <a:srgbClr val="673563"/>
                </a:solidFill>
                <a:latin typeface="MiSans" pitchFamily="34" charset="0"/>
                <a:ea typeface="MiSans" pitchFamily="34" charset="-122"/>
                <a:cs typeface="MiSans" pitchFamily="34" charset="-120"/>
              </a:rPr>
              <a:t>AI in Transportation</a:t>
            </a:r>
            <a:endParaRPr lang="en-US" sz="1600" dirty="0"/>
          </a:p>
        </p:txBody>
      </p:sp>
      <p:sp>
        <p:nvSpPr>
          <p:cNvPr id="12" name="Text 8"/>
          <p:cNvSpPr/>
          <p:nvPr/>
        </p:nvSpPr>
        <p:spPr>
          <a:xfrm>
            <a:off x="862330" y="2124075"/>
            <a:ext cx="6430615" cy="1023938"/>
          </a:xfrm>
          <a:prstGeom prst="rect">
            <a:avLst/>
          </a:prstGeom>
          <a:noFill/>
          <a:ln/>
        </p:spPr>
        <p:txBody>
          <a:bodyPr wrap="square" lIns="91440" tIns="45720" rIns="91440" bIns="45720" rtlCol="0" anchor="t">
            <a:spAutoFit/>
          </a:bodyPr>
          <a:lstStyle/>
          <a:p>
            <a:pPr>
              <a:lnSpc>
                <a:spcPct val="140000"/>
              </a:lnSpc>
            </a:pPr>
            <a:r>
              <a:rPr lang="en-US" sz="1600" dirty="0">
                <a:solidFill>
                  <a:srgbClr val="1E1C0D"/>
                </a:solidFill>
                <a:latin typeface="MiSans" pitchFamily="34" charset="0"/>
                <a:ea typeface="MiSans" pitchFamily="34" charset="-122"/>
                <a:cs typeface="MiSans" pitchFamily="34" charset="-120"/>
              </a:rPr>
              <a:t>AI powers ride-sharing apps, optimizing pricing and routes in real-time. It also enhances public transportation by predicting delays and adjusting schedules.</a:t>
            </a:r>
            <a:endParaRPr lang="en-US" sz="1600" dirty="0"/>
          </a:p>
        </p:txBody>
      </p:sp>
      <p:sp>
        <p:nvSpPr>
          <p:cNvPr id="13" name="Text 9"/>
          <p:cNvSpPr/>
          <p:nvPr/>
        </p:nvSpPr>
        <p:spPr>
          <a:xfrm>
            <a:off x="4784071" y="4145915"/>
            <a:ext cx="6428855" cy="675640"/>
          </a:xfrm>
          <a:prstGeom prst="rect">
            <a:avLst/>
          </a:prstGeom>
          <a:noFill/>
          <a:ln/>
        </p:spPr>
        <p:txBody>
          <a:bodyPr wrap="square" lIns="91440" tIns="45720" rIns="91440" bIns="45720" rtlCol="0" anchor="ctr"/>
          <a:lstStyle/>
          <a:p>
            <a:pPr>
              <a:lnSpc>
                <a:spcPct val="100000"/>
              </a:lnSpc>
            </a:pPr>
            <a:r>
              <a:rPr lang="en-US" sz="2400" b="1" dirty="0">
                <a:solidFill>
                  <a:srgbClr val="FFFFFF"/>
                </a:solidFill>
                <a:latin typeface="MiSans" pitchFamily="34" charset="0"/>
                <a:ea typeface="MiSans" pitchFamily="34" charset="-122"/>
                <a:cs typeface="MiSans" pitchFamily="34" charset="-120"/>
              </a:rPr>
              <a:t>AI in Retail</a:t>
            </a:r>
            <a:endParaRPr lang="en-US" sz="1600" dirty="0"/>
          </a:p>
        </p:txBody>
      </p:sp>
      <p:sp>
        <p:nvSpPr>
          <p:cNvPr id="14" name="Text 10"/>
          <p:cNvSpPr/>
          <p:nvPr/>
        </p:nvSpPr>
        <p:spPr>
          <a:xfrm>
            <a:off x="4784071" y="4745355"/>
            <a:ext cx="6430615" cy="1023938"/>
          </a:xfrm>
          <a:prstGeom prst="rect">
            <a:avLst/>
          </a:prstGeom>
          <a:noFill/>
          <a:ln/>
        </p:spPr>
        <p:txBody>
          <a:bodyPr wrap="square" lIns="91440" tIns="45720" rIns="91440" bIns="45720" rtlCol="0" anchor="t">
            <a:spAutoFit/>
          </a:bodyPr>
          <a:lstStyle/>
          <a:p>
            <a:pPr>
              <a:lnSpc>
                <a:spcPct val="140000"/>
              </a:lnSpc>
            </a:pPr>
            <a:r>
              <a:rPr lang="en-US" sz="1600" dirty="0">
                <a:solidFill>
                  <a:srgbClr val="FFFFFF"/>
                </a:solidFill>
                <a:latin typeface="MiSans" pitchFamily="34" charset="0"/>
                <a:ea typeface="MiSans" pitchFamily="34" charset="-122"/>
                <a:cs typeface="MiSans" pitchFamily="34" charset="-120"/>
              </a:rPr>
              <a:t>At the store, AI-driven inventory management ensures products are always in stock. Online, AI personalizes shopping experiences with tailored recommendations.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4445" y="0"/>
            <a:ext cx="12187555" cy="6875780"/>
          </a:xfrm>
          <a:prstGeom prst="rect">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a:lnSpc>
                <a:spcPct val="100000"/>
              </a:lnSpc>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a:lnSpc>
                <a:spcPct val="100000"/>
              </a:lnSpc>
            </a:pPr>
            <a:r>
              <a:rPr lang="en-US" sz="7200" b="1" dirty="0">
                <a:solidFill>
                  <a:srgbClr val="FFFFFF"/>
                </a:solidFill>
                <a:latin typeface="MiSans" pitchFamily="34" charset="0"/>
                <a:ea typeface="MiSans" pitchFamily="34" charset="-122"/>
                <a:cs typeface="MiSans" pitchFamily="34" charset="-120"/>
              </a:rPr>
              <a:t>Industry Remix</a:t>
            </a:r>
            <a:endParaRPr lang="en-US" sz="1600" dirty="0"/>
          </a:p>
        </p:txBody>
      </p:sp>
      <p:sp>
        <p:nvSpPr>
          <p:cNvPr id="31" name="Text 29"/>
          <p:cNvSpPr/>
          <p:nvPr/>
        </p:nvSpPr>
        <p:spPr>
          <a:xfrm>
            <a:off x="2515235" y="1350010"/>
            <a:ext cx="7161530" cy="1104900"/>
          </a:xfrm>
          <a:prstGeom prst="rect">
            <a:avLst/>
          </a:prstGeom>
          <a:noFill/>
          <a:ln/>
        </p:spPr>
        <p:txBody>
          <a:bodyPr wrap="square" lIns="91440" tIns="45720" rIns="91440" bIns="45720" rtlCol="0" anchor="t">
            <a:spAutoFit/>
          </a:bodyPr>
          <a:lstStyle/>
          <a:p>
            <a:pPr algn="ctr">
              <a:lnSpc>
                <a:spcPct val="100000"/>
              </a:lnSpc>
            </a:pPr>
            <a:r>
              <a:rPr lang="en-US" sz="7200" dirty="0">
                <a:solidFill>
                  <a:srgbClr val="FFFFFF"/>
                </a:solidFill>
                <a:latin typeface="MiSans" pitchFamily="34" charset="0"/>
                <a:ea typeface="MiSans" pitchFamily="34" charset="-122"/>
                <a:cs typeface="MiSans" pitchFamily="34" charset="-120"/>
              </a:rPr>
              <a:t>02</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a:off x="-317" y="4511040"/>
            <a:ext cx="12219305" cy="2346960"/>
          </a:xfrm>
          <a:prstGeom prst="rect">
            <a:avLst/>
          </a:prstGeom>
          <a:solidFill>
            <a:srgbClr val="533D78"/>
          </a:solidFill>
          <a:ln/>
        </p:spPr>
      </p:sp>
      <p:sp>
        <p:nvSpPr>
          <p:cNvPr id="5" name="Text 3"/>
          <p:cNvSpPr/>
          <p:nvPr/>
        </p:nvSpPr>
        <p:spPr>
          <a:xfrm>
            <a:off x="-317" y="4511040"/>
            <a:ext cx="12219305" cy="234696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868680" y="1624330"/>
            <a:ext cx="2629535" cy="4161155"/>
          </a:xfrm>
          <a:prstGeom prst="roundRect">
            <a:avLst>
              <a:gd name="adj" fmla="val 6809"/>
            </a:avLst>
          </a:prstGeom>
          <a:solidFill>
            <a:srgbClr val="FFFFFF"/>
          </a:solidFill>
          <a:ln w="19050">
            <a:gradFill flip="none" rotWithShape="1">
              <a:gsLst>
                <a:gs pos="0">
                  <a:srgbClr val="BC7DB7"/>
                </a:gs>
                <a:gs pos="100000">
                  <a:srgbClr val="AF9DCD"/>
                </a:gs>
              </a:gsLst>
              <a:lin ang="2700000" scaled="1"/>
            </a:gradFill>
            <a:prstDash val="solid"/>
          </a:ln>
          <a:effectLst>
            <a:outerShdw blurRad="50800" dist="26941" dir="2700000" algn="bl" rotWithShape="0">
              <a:srgbClr val="30225F">
                <a:alpha val="40000"/>
              </a:srgbClr>
            </a:outerShdw>
          </a:effectLst>
        </p:spPr>
      </p:sp>
      <p:sp>
        <p:nvSpPr>
          <p:cNvPr id="7" name="Text 5"/>
          <p:cNvSpPr/>
          <p:nvPr/>
        </p:nvSpPr>
        <p:spPr>
          <a:xfrm>
            <a:off x="868680" y="1624330"/>
            <a:ext cx="2629535" cy="416115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3603625" y="1624330"/>
            <a:ext cx="2629535" cy="4161155"/>
          </a:xfrm>
          <a:prstGeom prst="roundRect">
            <a:avLst>
              <a:gd name="adj" fmla="val 6809"/>
            </a:avLst>
          </a:prstGeom>
          <a:solidFill>
            <a:srgbClr val="FFFFFF"/>
          </a:solidFill>
          <a:ln w="19050">
            <a:gradFill flip="none" rotWithShape="1">
              <a:gsLst>
                <a:gs pos="0">
                  <a:srgbClr val="BC7DB7"/>
                </a:gs>
                <a:gs pos="100000">
                  <a:srgbClr val="AF9DCD"/>
                </a:gs>
              </a:gsLst>
              <a:lin ang="2700000" scaled="1"/>
            </a:gradFill>
            <a:prstDash val="solid"/>
          </a:ln>
          <a:effectLst>
            <a:outerShdw blurRad="50800" dist="26941" dir="2700000" algn="bl" rotWithShape="0">
              <a:srgbClr val="30225F">
                <a:alpha val="40000"/>
              </a:srgbClr>
            </a:outerShdw>
          </a:effectLst>
        </p:spPr>
      </p:sp>
      <p:sp>
        <p:nvSpPr>
          <p:cNvPr id="9" name="Text 7"/>
          <p:cNvSpPr/>
          <p:nvPr/>
        </p:nvSpPr>
        <p:spPr>
          <a:xfrm>
            <a:off x="3603625" y="1624330"/>
            <a:ext cx="2629535" cy="416115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6338570" y="1624330"/>
            <a:ext cx="2629535" cy="4161155"/>
          </a:xfrm>
          <a:prstGeom prst="roundRect">
            <a:avLst>
              <a:gd name="adj" fmla="val 6809"/>
            </a:avLst>
          </a:prstGeom>
          <a:solidFill>
            <a:srgbClr val="FFFFFF"/>
          </a:solidFill>
          <a:ln w="19050">
            <a:gradFill flip="none" rotWithShape="1">
              <a:gsLst>
                <a:gs pos="0">
                  <a:srgbClr val="BC7DB7"/>
                </a:gs>
                <a:gs pos="100000">
                  <a:srgbClr val="AF9DCD"/>
                </a:gs>
              </a:gsLst>
              <a:lin ang="2700000" scaled="1"/>
            </a:gradFill>
            <a:prstDash val="solid"/>
          </a:ln>
          <a:effectLst>
            <a:outerShdw blurRad="50800" dist="26941" dir="2700000" algn="bl" rotWithShape="0">
              <a:srgbClr val="30225F">
                <a:alpha val="40000"/>
              </a:srgbClr>
            </a:outerShdw>
          </a:effectLst>
        </p:spPr>
      </p:sp>
      <p:sp>
        <p:nvSpPr>
          <p:cNvPr id="11" name="Text 9"/>
          <p:cNvSpPr/>
          <p:nvPr/>
        </p:nvSpPr>
        <p:spPr>
          <a:xfrm>
            <a:off x="6338570" y="1624330"/>
            <a:ext cx="2629535" cy="416115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9073515" y="1624330"/>
            <a:ext cx="2629535" cy="4161155"/>
          </a:xfrm>
          <a:prstGeom prst="roundRect">
            <a:avLst>
              <a:gd name="adj" fmla="val 6809"/>
            </a:avLst>
          </a:prstGeom>
          <a:solidFill>
            <a:srgbClr val="FFFFFF"/>
          </a:solidFill>
          <a:ln w="19050">
            <a:gradFill flip="none" rotWithShape="1">
              <a:gsLst>
                <a:gs pos="0">
                  <a:srgbClr val="BC7DB7"/>
                </a:gs>
                <a:gs pos="100000">
                  <a:srgbClr val="AF9DCD"/>
                </a:gs>
              </a:gsLst>
              <a:lin ang="2700000" scaled="1"/>
            </a:gradFill>
            <a:prstDash val="solid"/>
          </a:ln>
          <a:effectLst>
            <a:outerShdw blurRad="50800" dist="26941" dir="2700000" algn="bl" rotWithShape="0">
              <a:srgbClr val="30225F">
                <a:alpha val="40000"/>
              </a:srgbClr>
            </a:outerShdw>
          </a:effectLst>
        </p:spPr>
      </p:sp>
      <p:sp>
        <p:nvSpPr>
          <p:cNvPr id="13" name="Text 11"/>
          <p:cNvSpPr/>
          <p:nvPr/>
        </p:nvSpPr>
        <p:spPr>
          <a:xfrm>
            <a:off x="9073515" y="1624330"/>
            <a:ext cx="2629535" cy="416115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Text 12"/>
          <p:cNvSpPr/>
          <p:nvPr/>
        </p:nvSpPr>
        <p:spPr>
          <a:xfrm>
            <a:off x="582930" y="454660"/>
            <a:ext cx="8682990"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Hospitals Diagnose Faster</a:t>
            </a:r>
            <a:endParaRPr lang="en-US" sz="1600" dirty="0"/>
          </a:p>
        </p:txBody>
      </p:sp>
      <p:sp>
        <p:nvSpPr>
          <p:cNvPr id="15" name="Text 13"/>
          <p:cNvSpPr/>
          <p:nvPr/>
        </p:nvSpPr>
        <p:spPr>
          <a:xfrm>
            <a:off x="956945" y="1890395"/>
            <a:ext cx="2386330" cy="645517"/>
          </a:xfrm>
          <a:prstGeom prst="rect">
            <a:avLst/>
          </a:prstGeom>
          <a:noFill/>
          <a:ln/>
        </p:spPr>
        <p:txBody>
          <a:bodyPr wrap="square" lIns="91440" tIns="45720" rIns="91440" bIns="45720" rtlCol="0" anchor="t">
            <a:spAutoFit/>
          </a:bodyPr>
          <a:lstStyle/>
          <a:p>
            <a:pPr algn="ctr">
              <a:lnSpc>
                <a:spcPct val="100000"/>
              </a:lnSpc>
            </a:pPr>
            <a:r>
              <a:rPr lang="en-US" sz="2000" b="1" dirty="0">
                <a:solidFill>
                  <a:srgbClr val="402E7F"/>
                </a:solidFill>
                <a:latin typeface="MiSans" pitchFamily="34" charset="0"/>
                <a:ea typeface="MiSans" pitchFamily="34" charset="-122"/>
                <a:cs typeface="MiSans" pitchFamily="34" charset="-120"/>
              </a:rPr>
              <a:t>AI in Medical Imaging</a:t>
            </a:r>
            <a:endParaRPr lang="en-US" sz="1600" dirty="0"/>
          </a:p>
        </p:txBody>
      </p:sp>
      <p:sp>
        <p:nvSpPr>
          <p:cNvPr id="16" name="Text 14"/>
          <p:cNvSpPr/>
          <p:nvPr/>
        </p:nvSpPr>
        <p:spPr>
          <a:xfrm>
            <a:off x="977265" y="2628900"/>
            <a:ext cx="2521585" cy="2865120"/>
          </a:xfrm>
          <a:prstGeom prst="rect">
            <a:avLst/>
          </a:prstGeom>
          <a:noFill/>
          <a:ln/>
        </p:spPr>
        <p:txBody>
          <a:bodyPr wrap="square" lIns="91440" tIns="45720" rIns="91440" bIns="45720" rtlCol="0" anchor="t"/>
          <a:lstStyle/>
          <a:p>
            <a:pPr>
              <a:lnSpc>
                <a:spcPct val="110000"/>
              </a:lnSpc>
            </a:pPr>
            <a:r>
              <a:rPr lang="en-US" sz="1600" dirty="0">
                <a:solidFill>
                  <a:srgbClr val="1E1C0D"/>
                </a:solidFill>
                <a:latin typeface="MiSans" pitchFamily="34" charset="0"/>
                <a:ea typeface="MiSans" pitchFamily="34" charset="-122"/>
                <a:cs typeface="MiSans" pitchFamily="34" charset="-120"/>
              </a:rPr>
              <a:t>AI algorithms analyze medical images like X-rays and MRIs to detect anomalies such as tumors and fractures with high accuracy, speeding up diagnosis.</a:t>
            </a:r>
            <a:endParaRPr lang="en-US" sz="1600" dirty="0"/>
          </a:p>
        </p:txBody>
      </p:sp>
      <p:sp>
        <p:nvSpPr>
          <p:cNvPr id="17" name="Text 15"/>
          <p:cNvSpPr/>
          <p:nvPr/>
        </p:nvSpPr>
        <p:spPr>
          <a:xfrm>
            <a:off x="3685540" y="1890395"/>
            <a:ext cx="2386330" cy="984250"/>
          </a:xfrm>
          <a:prstGeom prst="rect">
            <a:avLst/>
          </a:prstGeom>
          <a:noFill/>
          <a:ln/>
        </p:spPr>
        <p:txBody>
          <a:bodyPr wrap="square" lIns="91440" tIns="45720" rIns="91440" bIns="45720" rtlCol="0" anchor="t">
            <a:spAutoFit/>
          </a:bodyPr>
          <a:lstStyle/>
          <a:p>
            <a:pPr algn="ctr">
              <a:lnSpc>
                <a:spcPct val="100000"/>
              </a:lnSpc>
            </a:pPr>
            <a:r>
              <a:rPr lang="en-US" sz="2000" b="1" dirty="0">
                <a:solidFill>
                  <a:srgbClr val="402E7F"/>
                </a:solidFill>
                <a:latin typeface="MiSans" pitchFamily="34" charset="0"/>
                <a:ea typeface="MiSans" pitchFamily="34" charset="-122"/>
                <a:cs typeface="MiSans" pitchFamily="34" charset="-120"/>
              </a:rPr>
              <a:t>Predictive Analytics in Healthcare</a:t>
            </a:r>
            <a:endParaRPr lang="en-US" sz="1600" dirty="0"/>
          </a:p>
        </p:txBody>
      </p:sp>
      <p:sp>
        <p:nvSpPr>
          <p:cNvPr id="18" name="Text 16"/>
          <p:cNvSpPr/>
          <p:nvPr/>
        </p:nvSpPr>
        <p:spPr>
          <a:xfrm>
            <a:off x="3693160" y="2628900"/>
            <a:ext cx="2521585" cy="2865120"/>
          </a:xfrm>
          <a:prstGeom prst="rect">
            <a:avLst/>
          </a:prstGeom>
          <a:noFill/>
          <a:ln/>
        </p:spPr>
        <p:txBody>
          <a:bodyPr wrap="square" lIns="91440" tIns="45720" rIns="91440" bIns="45720" rtlCol="0" anchor="t"/>
          <a:lstStyle/>
          <a:p>
            <a:pPr>
              <a:lnSpc>
                <a:spcPct val="110000"/>
              </a:lnSpc>
            </a:pPr>
            <a:r>
              <a:rPr lang="en-US" sz="1600" dirty="0">
                <a:solidFill>
                  <a:srgbClr val="1E1C0D"/>
                </a:solidFill>
                <a:latin typeface="MiSans" pitchFamily="34" charset="0"/>
                <a:ea typeface="MiSans" pitchFamily="34" charset="-122"/>
                <a:cs typeface="MiSans" pitchFamily="34" charset="-120"/>
              </a:rPr>
              <a:t>AI models predict patient risks, such as the likelihood of heart disease or hospital readmission, enabling proactive healthcare interventions.</a:t>
            </a:r>
            <a:endParaRPr lang="en-US" sz="1600" dirty="0"/>
          </a:p>
        </p:txBody>
      </p:sp>
      <p:sp>
        <p:nvSpPr>
          <p:cNvPr id="19" name="Text 17"/>
          <p:cNvSpPr/>
          <p:nvPr/>
        </p:nvSpPr>
        <p:spPr>
          <a:xfrm>
            <a:off x="6414135" y="1890395"/>
            <a:ext cx="2386330" cy="645517"/>
          </a:xfrm>
          <a:prstGeom prst="rect">
            <a:avLst/>
          </a:prstGeom>
          <a:noFill/>
          <a:ln/>
        </p:spPr>
        <p:txBody>
          <a:bodyPr wrap="square" lIns="91440" tIns="45720" rIns="91440" bIns="45720" rtlCol="0" anchor="t">
            <a:spAutoFit/>
          </a:bodyPr>
          <a:lstStyle/>
          <a:p>
            <a:pPr algn="ctr">
              <a:lnSpc>
                <a:spcPct val="100000"/>
              </a:lnSpc>
            </a:pPr>
            <a:r>
              <a:rPr lang="en-US" sz="2000" b="1" dirty="0">
                <a:solidFill>
                  <a:srgbClr val="402E7F"/>
                </a:solidFill>
                <a:latin typeface="MiSans" pitchFamily="34" charset="0"/>
                <a:ea typeface="MiSans" pitchFamily="34" charset="-122"/>
                <a:cs typeface="MiSans" pitchFamily="34" charset="-120"/>
              </a:rPr>
              <a:t>Virtual Assistants in Healthcare</a:t>
            </a:r>
            <a:endParaRPr lang="en-US" sz="1600" dirty="0"/>
          </a:p>
        </p:txBody>
      </p:sp>
      <p:sp>
        <p:nvSpPr>
          <p:cNvPr id="20" name="Text 18"/>
          <p:cNvSpPr/>
          <p:nvPr/>
        </p:nvSpPr>
        <p:spPr>
          <a:xfrm>
            <a:off x="6409055" y="2628900"/>
            <a:ext cx="2521585" cy="2865120"/>
          </a:xfrm>
          <a:prstGeom prst="rect">
            <a:avLst/>
          </a:prstGeom>
          <a:noFill/>
          <a:ln/>
        </p:spPr>
        <p:txBody>
          <a:bodyPr wrap="square" lIns="91440" tIns="45720" rIns="91440" bIns="45720" rtlCol="0" anchor="t"/>
          <a:lstStyle/>
          <a:p>
            <a:pPr>
              <a:lnSpc>
                <a:spcPct val="110000"/>
              </a:lnSpc>
            </a:pPr>
            <a:r>
              <a:rPr lang="en-US" sz="1600" dirty="0">
                <a:solidFill>
                  <a:srgbClr val="1E1C0D"/>
                </a:solidFill>
                <a:latin typeface="MiSans" pitchFamily="34" charset="0"/>
                <a:ea typeface="MiSans" pitchFamily="34" charset="-122"/>
                <a:cs typeface="MiSans" pitchFamily="34" charset="-120"/>
              </a:rPr>
              <a:t>AI-powered virtual assistants help with triage, symptom checking, and appointment scheduling, improving patient access to care.</a:t>
            </a:r>
            <a:endParaRPr lang="en-US" sz="1600" dirty="0"/>
          </a:p>
        </p:txBody>
      </p:sp>
      <p:sp>
        <p:nvSpPr>
          <p:cNvPr id="21" name="Text 19"/>
          <p:cNvSpPr/>
          <p:nvPr/>
        </p:nvSpPr>
        <p:spPr>
          <a:xfrm>
            <a:off x="9142730" y="1890395"/>
            <a:ext cx="2386330" cy="645517"/>
          </a:xfrm>
          <a:prstGeom prst="rect">
            <a:avLst/>
          </a:prstGeom>
          <a:noFill/>
          <a:ln/>
        </p:spPr>
        <p:txBody>
          <a:bodyPr wrap="square" lIns="91440" tIns="45720" rIns="91440" bIns="45720" rtlCol="0" anchor="t">
            <a:spAutoFit/>
          </a:bodyPr>
          <a:lstStyle/>
          <a:p>
            <a:pPr algn="ctr">
              <a:lnSpc>
                <a:spcPct val="100000"/>
              </a:lnSpc>
            </a:pPr>
            <a:r>
              <a:rPr lang="en-US" sz="2000" b="1" dirty="0">
                <a:solidFill>
                  <a:srgbClr val="402E7F"/>
                </a:solidFill>
                <a:latin typeface="MiSans" pitchFamily="34" charset="0"/>
                <a:ea typeface="MiSans" pitchFamily="34" charset="-122"/>
                <a:cs typeface="MiSans" pitchFamily="34" charset="-120"/>
              </a:rPr>
              <a:t>AI in Drug Discovery</a:t>
            </a:r>
            <a:endParaRPr lang="en-US" sz="1600" dirty="0"/>
          </a:p>
        </p:txBody>
      </p:sp>
      <p:sp>
        <p:nvSpPr>
          <p:cNvPr id="22" name="Text 20"/>
          <p:cNvSpPr/>
          <p:nvPr/>
        </p:nvSpPr>
        <p:spPr>
          <a:xfrm>
            <a:off x="9124950" y="2628900"/>
            <a:ext cx="2521585" cy="2865120"/>
          </a:xfrm>
          <a:prstGeom prst="rect">
            <a:avLst/>
          </a:prstGeom>
          <a:noFill/>
          <a:ln/>
        </p:spPr>
        <p:txBody>
          <a:bodyPr wrap="square" lIns="91440" tIns="45720" rIns="91440" bIns="45720" rtlCol="0" anchor="t"/>
          <a:lstStyle/>
          <a:p>
            <a:pPr>
              <a:lnSpc>
                <a:spcPct val="110000"/>
              </a:lnSpc>
            </a:pPr>
            <a:r>
              <a:rPr lang="en-US" sz="1600" dirty="0">
                <a:solidFill>
                  <a:srgbClr val="1E1C0D"/>
                </a:solidFill>
                <a:latin typeface="MiSans" pitchFamily="34" charset="0"/>
                <a:ea typeface="MiSans" pitchFamily="34" charset="-122"/>
                <a:cs typeface="MiSans" pitchFamily="34" charset="-120"/>
              </a:rPr>
              <a:t>AI accelerates drug discovery by analyzing vast datasets to identify potential compounds and predict their efficacy, reducing time and costs.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rot="10800000" flipH="1" flipV="1">
            <a:off x="9435465" y="0"/>
            <a:ext cx="2767330" cy="6855460"/>
          </a:xfrm>
          <a:prstGeom prst="round2DiagRect">
            <a:avLst>
              <a:gd name="adj1" fmla="val 0"/>
              <a:gd name="adj2" fmla="val 0"/>
            </a:avLst>
          </a:prstGeom>
          <a:gradFill flip="none" rotWithShape="1">
            <a:gsLst>
              <a:gs pos="0">
                <a:srgbClr val="D7B1D4"/>
              </a:gs>
              <a:gs pos="34000">
                <a:srgbClr val="BC7DB7"/>
              </a:gs>
              <a:gs pos="100000">
                <a:srgbClr val="30225F"/>
              </a:gs>
            </a:gsLst>
            <a:lin ang="13500000" scaled="1"/>
          </a:gradFill>
          <a:ln/>
        </p:spPr>
      </p:sp>
      <p:sp>
        <p:nvSpPr>
          <p:cNvPr id="5" name="Text 3"/>
          <p:cNvSpPr/>
          <p:nvPr/>
        </p:nvSpPr>
        <p:spPr>
          <a:xfrm rot="10800000">
            <a:off x="9435465" y="0"/>
            <a:ext cx="2767330" cy="6855460"/>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0" descr="https://kimi-img.moonshot.cn/pub/slides/slides_tmpl/image/25-09-08-15:08:32-d2v81s5nfo2stf9dkdf0.png"/>
          <p:cNvPicPr>
            <a:picLocks noChangeAspect="1"/>
          </p:cNvPicPr>
          <p:nvPr/>
        </p:nvPicPr>
        <p:blipFill>
          <a:blip r:embed="rId3"/>
          <a:srcRect t="584" b="584"/>
          <a:stretch/>
        </p:blipFill>
        <p:spPr>
          <a:xfrm>
            <a:off x="5622290" y="1659255"/>
            <a:ext cx="5006975" cy="4246880"/>
          </a:xfrm>
          <a:prstGeom prst="rect">
            <a:avLst/>
          </a:prstGeom>
        </p:spPr>
      </p:pic>
      <p:sp>
        <p:nvSpPr>
          <p:cNvPr id="7" name="Text 4"/>
          <p:cNvSpPr/>
          <p:nvPr/>
        </p:nvSpPr>
        <p:spPr>
          <a:xfrm>
            <a:off x="582930" y="45529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1E1C0D"/>
                </a:solidFill>
                <a:latin typeface="MiSans" pitchFamily="34" charset="0"/>
                <a:ea typeface="MiSans" pitchFamily="34" charset="-122"/>
                <a:cs typeface="MiSans" pitchFamily="34" charset="-120"/>
              </a:rPr>
              <a:t>Banks Trade Security for Speed</a:t>
            </a:r>
            <a:endParaRPr lang="en-US" sz="1600" dirty="0"/>
          </a:p>
        </p:txBody>
      </p:sp>
      <p:sp>
        <p:nvSpPr>
          <p:cNvPr id="8" name="Text 5"/>
          <p:cNvSpPr/>
          <p:nvPr/>
        </p:nvSpPr>
        <p:spPr>
          <a:xfrm>
            <a:off x="823595" y="2096135"/>
            <a:ext cx="4399892"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402E7F"/>
                </a:solidFill>
                <a:latin typeface="MiSans" pitchFamily="34" charset="0"/>
                <a:ea typeface="MiSans" pitchFamily="34" charset="-122"/>
                <a:cs typeface="MiSans" pitchFamily="34" charset="-120"/>
              </a:rPr>
              <a:t>AI in Financial Security</a:t>
            </a:r>
            <a:endParaRPr lang="en-US" sz="1600" dirty="0"/>
          </a:p>
        </p:txBody>
      </p:sp>
      <p:sp>
        <p:nvSpPr>
          <p:cNvPr id="9" name="Text 6"/>
          <p:cNvSpPr/>
          <p:nvPr/>
        </p:nvSpPr>
        <p:spPr>
          <a:xfrm>
            <a:off x="823595" y="3074035"/>
            <a:ext cx="4410075" cy="2057003"/>
          </a:xfrm>
          <a:prstGeom prst="rect">
            <a:avLst/>
          </a:prstGeom>
          <a:noFill/>
          <a:ln/>
        </p:spPr>
        <p:txBody>
          <a:bodyPr wrap="square" lIns="91440" tIns="45720" rIns="91440" bIns="45720" rtlCol="0" anchor="t">
            <a:spAutoFit/>
          </a:bodyPr>
          <a:lstStyle/>
          <a:p>
            <a:pPr>
              <a:lnSpc>
                <a:spcPct val="150000"/>
              </a:lnSpc>
            </a:pPr>
            <a:r>
              <a:rPr lang="en-US" sz="1800" dirty="0">
                <a:solidFill>
                  <a:srgbClr val="1E1C0D"/>
                </a:solidFill>
                <a:latin typeface="MiSans" pitchFamily="34" charset="0"/>
                <a:ea typeface="MiSans" pitchFamily="34" charset="-122"/>
                <a:cs typeface="MiSans" pitchFamily="34" charset="-120"/>
              </a:rPr>
              <a:t>AI systems detect fraudulent transactions in real-time, ensuring financial security. They also evaluate creditworthiness dynamically, providing more accurate and fair assessments.</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gd name="adj" fmla="val 25000"/>
            </a:avLst>
          </a:prstGeom>
          <a:gradFill flip="none" rotWithShape="1">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a:lnSpc>
                <a:spcPct val="100000"/>
              </a:lnSpc>
            </a:pPr>
            <a:endParaRPr lang="en-US" sz="1600" dirty="0"/>
          </a:p>
        </p:txBody>
      </p:sp>
      <p:sp>
        <p:nvSpPr>
          <p:cNvPr id="4" name="Shape 2"/>
          <p:cNvSpPr/>
          <p:nvPr/>
        </p:nvSpPr>
        <p:spPr>
          <a:xfrm rot="16200000" flipH="1" flipV="1">
            <a:off x="4631055" y="-4632960"/>
            <a:ext cx="2919095" cy="12209145"/>
          </a:xfrm>
          <a:prstGeom prst="round2DiagRect">
            <a:avLst>
              <a:gd name="adj1" fmla="val 0"/>
              <a:gd name="adj2" fmla="val 0"/>
            </a:avLst>
          </a:prstGeom>
          <a:solidFill>
            <a:srgbClr val="402E7F"/>
          </a:solidFill>
          <a:ln/>
        </p:spPr>
      </p:sp>
      <p:sp>
        <p:nvSpPr>
          <p:cNvPr id="5" name="Text 3"/>
          <p:cNvSpPr/>
          <p:nvPr/>
        </p:nvSpPr>
        <p:spPr>
          <a:xfrm rot="16200000">
            <a:off x="4631055" y="-4632960"/>
            <a:ext cx="2919095" cy="12209145"/>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582930" y="455295"/>
            <a:ext cx="1015174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FFFFFF"/>
                </a:solidFill>
                <a:latin typeface="MiSans" pitchFamily="34" charset="0"/>
                <a:ea typeface="MiSans" pitchFamily="34" charset="-122"/>
                <a:cs typeface="MiSans" pitchFamily="34" charset="-120"/>
              </a:rPr>
              <a:t>Classrooms Tailor Knowledge</a:t>
            </a:r>
            <a:endParaRPr lang="en-US" sz="1600" dirty="0"/>
          </a:p>
        </p:txBody>
      </p:sp>
      <p:sp>
        <p:nvSpPr>
          <p:cNvPr id="7" name="Shape 5"/>
          <p:cNvSpPr/>
          <p:nvPr/>
        </p:nvSpPr>
        <p:spPr>
          <a:xfrm rot="5940000">
            <a:off x="292735" y="295275"/>
            <a:ext cx="558800" cy="558800"/>
          </a:xfrm>
          <a:prstGeom prst="donut">
            <a:avLst>
              <a:gd name="adj" fmla="val 25000"/>
            </a:avLst>
          </a:prstGeom>
          <a:gradFill flip="none" rotWithShape="1">
            <a:gsLst>
              <a:gs pos="0">
                <a:srgbClr val="FFFFFF"/>
              </a:gs>
              <a:gs pos="54000">
                <a:srgbClr val="FFFFFF">
                  <a:alpha val="0"/>
                </a:srgbClr>
              </a:gs>
              <a:gs pos="100000">
                <a:srgbClr val="FFFFFF">
                  <a:alpha val="0"/>
                </a:srgbClr>
              </a:gs>
            </a:gsLst>
            <a:lin ang="18900000" scaled="1"/>
          </a:gradFill>
          <a:ln/>
        </p:spPr>
      </p:sp>
      <p:sp>
        <p:nvSpPr>
          <p:cNvPr id="8" name="Text 6"/>
          <p:cNvSpPr/>
          <p:nvPr/>
        </p:nvSpPr>
        <p:spPr>
          <a:xfrm rot="5940000">
            <a:off x="292735" y="295275"/>
            <a:ext cx="558800" cy="558800"/>
          </a:xfrm>
          <a:prstGeom prst="rect">
            <a:avLst/>
          </a:prstGeom>
          <a:noFill/>
          <a:ln/>
        </p:spPr>
        <p:txBody>
          <a:bodyPr wrap="square" lIns="45720" tIns="91440" rIns="91440" bIns="45720" rtlCol="0" anchor="t"/>
          <a:lstStyle/>
          <a:p>
            <a:pPr>
              <a:lnSpc>
                <a:spcPct val="100000"/>
              </a:lnSpc>
            </a:pPr>
            <a:endParaRPr lang="en-US" sz="1600" dirty="0"/>
          </a:p>
        </p:txBody>
      </p:sp>
      <p:pic>
        <p:nvPicPr>
          <p:cNvPr id="9" name="Image 0" descr="https://kimi-img.moonshot.cn/pub/slides/slides_tmpl/image/25-09-08-15:08:36-d2v81t5nfo2stf9dkdk0.jpg"/>
          <p:cNvPicPr>
            <a:picLocks noChangeAspect="1"/>
          </p:cNvPicPr>
          <p:nvPr/>
        </p:nvPicPr>
        <p:blipFill>
          <a:blip r:embed="rId3"/>
          <a:srcRect l="48" r="48"/>
          <a:stretch/>
        </p:blipFill>
        <p:spPr>
          <a:xfrm>
            <a:off x="8419465" y="1526540"/>
            <a:ext cx="3337560" cy="4813300"/>
          </a:xfrm>
          <a:prstGeom prst="rect">
            <a:avLst/>
          </a:prstGeom>
        </p:spPr>
      </p:pic>
      <p:sp>
        <p:nvSpPr>
          <p:cNvPr id="10" name="Text 7"/>
          <p:cNvSpPr/>
          <p:nvPr/>
        </p:nvSpPr>
        <p:spPr>
          <a:xfrm>
            <a:off x="648970" y="1334135"/>
            <a:ext cx="7634715"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AI in Personalized Learning</a:t>
            </a:r>
            <a:endParaRPr lang="en-US" sz="1600" dirty="0"/>
          </a:p>
        </p:txBody>
      </p:sp>
      <p:sp>
        <p:nvSpPr>
          <p:cNvPr id="11" name="Text 8"/>
          <p:cNvSpPr/>
          <p:nvPr/>
        </p:nvSpPr>
        <p:spPr>
          <a:xfrm>
            <a:off x="648970" y="1733550"/>
            <a:ext cx="7652385" cy="633809"/>
          </a:xfrm>
          <a:prstGeom prst="rect">
            <a:avLst/>
          </a:prstGeom>
          <a:noFill/>
          <a:ln/>
        </p:spPr>
        <p:txBody>
          <a:bodyPr wrap="square" lIns="91440" tIns="45720" rIns="91440" bIns="45720" rtlCol="0" anchor="t">
            <a:spAutoFit/>
          </a:bodyPr>
          <a:lstStyle/>
          <a:p>
            <a:pPr>
              <a:lnSpc>
                <a:spcPct val="130000"/>
              </a:lnSpc>
            </a:pPr>
            <a:r>
              <a:rPr lang="en-US" sz="1600" dirty="0">
                <a:solidFill>
                  <a:srgbClr val="FFFFFF"/>
                </a:solidFill>
                <a:latin typeface="MiSans" pitchFamily="34" charset="0"/>
                <a:ea typeface="MiSans" pitchFamily="34" charset="-122"/>
                <a:cs typeface="MiSans" pitchFamily="34" charset="-120"/>
              </a:rPr>
              <a:t>AI platforms offer personalized learning paths, adapting to each student's strengths and weaknesses to enhance educational outcomes.</a:t>
            </a:r>
            <a:endParaRPr lang="en-US" sz="1600" dirty="0"/>
          </a:p>
        </p:txBody>
      </p:sp>
      <p:sp>
        <p:nvSpPr>
          <p:cNvPr id="12" name="Text 9"/>
          <p:cNvSpPr/>
          <p:nvPr/>
        </p:nvSpPr>
        <p:spPr>
          <a:xfrm>
            <a:off x="740410" y="3091815"/>
            <a:ext cx="3333654"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Assessment</a:t>
            </a:r>
            <a:endParaRPr lang="en-US" sz="1600" dirty="0"/>
          </a:p>
        </p:txBody>
      </p:sp>
      <p:sp>
        <p:nvSpPr>
          <p:cNvPr id="13" name="Text 10"/>
          <p:cNvSpPr/>
          <p:nvPr/>
        </p:nvSpPr>
        <p:spPr>
          <a:xfrm>
            <a:off x="740410" y="3765550"/>
            <a:ext cx="3341370" cy="2494915"/>
          </a:xfrm>
          <a:prstGeom prst="rect">
            <a:avLst/>
          </a:prstGeom>
          <a:noFill/>
          <a:ln/>
        </p:spPr>
        <p:txBody>
          <a:bodyPr wrap="square" lIns="91440" tIns="45720" rIns="91440" bIns="45720" rtlCol="0" anchor="t"/>
          <a:lstStyle/>
          <a:p>
            <a:pPr>
              <a:lnSpc>
                <a:spcPct val="120000"/>
              </a:lnSpc>
            </a:pPr>
            <a:r>
              <a:rPr lang="en-US" sz="1600" dirty="0">
                <a:solidFill>
                  <a:srgbClr val="1E1C0D"/>
                </a:solidFill>
                <a:latin typeface="MiSans" pitchFamily="34" charset="0"/>
                <a:ea typeface="MiSans" pitchFamily="34" charset="-122"/>
                <a:cs typeface="MiSans" pitchFamily="34" charset="-120"/>
              </a:rPr>
              <a:t>AI generates quizzes and provides instant feedback, allowing teachers to focus on individual student needs and mentorship.</a:t>
            </a:r>
            <a:endParaRPr lang="en-US" sz="1600" dirty="0"/>
          </a:p>
        </p:txBody>
      </p:sp>
      <p:sp>
        <p:nvSpPr>
          <p:cNvPr id="14" name="Text 11"/>
          <p:cNvSpPr/>
          <p:nvPr/>
        </p:nvSpPr>
        <p:spPr>
          <a:xfrm>
            <a:off x="4707890" y="3091815"/>
            <a:ext cx="3333654"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402E7F"/>
                </a:solidFill>
                <a:latin typeface="MiSans" pitchFamily="34" charset="0"/>
                <a:ea typeface="MiSans" pitchFamily="34" charset="-122"/>
                <a:cs typeface="MiSans" pitchFamily="34" charset="-120"/>
              </a:rPr>
              <a:t>AI in Content Creation</a:t>
            </a:r>
            <a:endParaRPr lang="en-US" sz="1600" dirty="0"/>
          </a:p>
        </p:txBody>
      </p:sp>
      <p:sp>
        <p:nvSpPr>
          <p:cNvPr id="15" name="Text 12"/>
          <p:cNvSpPr/>
          <p:nvPr/>
        </p:nvSpPr>
        <p:spPr>
          <a:xfrm>
            <a:off x="4707890" y="3765550"/>
            <a:ext cx="3341370" cy="2494915"/>
          </a:xfrm>
          <a:prstGeom prst="rect">
            <a:avLst/>
          </a:prstGeom>
          <a:noFill/>
          <a:ln/>
        </p:spPr>
        <p:txBody>
          <a:bodyPr wrap="square" lIns="91440" tIns="45720" rIns="91440" bIns="45720" rtlCol="0" anchor="t"/>
          <a:lstStyle/>
          <a:p>
            <a:pPr>
              <a:lnSpc>
                <a:spcPct val="120000"/>
              </a:lnSpc>
            </a:pPr>
            <a:r>
              <a:rPr lang="en-US" sz="1600" dirty="0">
                <a:solidFill>
                  <a:srgbClr val="1E1C0D"/>
                </a:solidFill>
                <a:latin typeface="MiSans" pitchFamily="34" charset="0"/>
                <a:ea typeface="MiSans" pitchFamily="34" charset="-122"/>
                <a:cs typeface="MiSans" pitchFamily="34" charset="-120"/>
              </a:rPr>
              <a:t>AI assists teachers in lesson planning and content summarization, saving time and enabling more engaging classroom experiences.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1E1C0D"/>
      </a:dk1>
      <a:lt1>
        <a:srgbClr val="FFFFFF"/>
      </a:lt1>
      <a:dk2>
        <a:srgbClr val="DC62FA"/>
      </a:dk2>
      <a:lt2>
        <a:srgbClr val="E8DBCE"/>
      </a:lt2>
      <a:accent1>
        <a:srgbClr val="402E7F"/>
      </a:accent1>
      <a:accent2>
        <a:srgbClr val="BC7DB7"/>
      </a:accent2>
      <a:accent3>
        <a:srgbClr val="AF9DCD"/>
      </a:accent3>
      <a:accent4>
        <a:srgbClr val="FFFFFF"/>
      </a:accent4>
      <a:accent5>
        <a:srgbClr val="1E1C0D"/>
      </a:accent5>
      <a:accent6>
        <a:srgbClr val="00B0F0"/>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692</Words>
  <Application>Microsoft Office PowerPoint</Application>
  <PresentationFormat>Widescreen</PresentationFormat>
  <Paragraphs>94</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Around You: Hidden Helpers</dc:title>
  <dc:subject>AI Around You: Hidden Helpers</dc:subject>
  <dc:creator>Kimi</dc:creator>
  <cp:lastModifiedBy>Sean</cp:lastModifiedBy>
  <cp:revision>2</cp:revision>
  <dcterms:created xsi:type="dcterms:W3CDTF">2025-12-02T15:58:45Z</dcterms:created>
  <dcterms:modified xsi:type="dcterms:W3CDTF">2025-12-02T15:59:55Z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{"Label":"AI Around You: Hidden Helpers","ContentProducer":"001191110108MACG2KBH8F10000","ProduceID":"d4ngoof2crec3sem02i0","ReservedCode1":"","ContentPropagator":"001191110108MACG2KBH8F20000","PropagateID":"d4ngoof2crec3sem02i0","ReservedCode2":""}</vt:lpwstr>
  </property>
</Properties>
</file>